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Helvetica Neue"/>
      <p:regular r:id="rId22"/>
      <p:bold r:id="rId23"/>
      <p:italic r:id="rId24"/>
      <p:boldItalic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98B5617-AD35-4684-A6EC-A432D51E955D}">
  <a:tblStyle styleId="{598B5617-AD35-4684-A6EC-A432D51E955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47A064D-7440-47B0-8C9A-80FE23D0DC1E}" styleName="Table_1">
    <a:wholeTbl>
      <a:tcTxStyle b="off" i="off">
        <a:font>
          <a:latin typeface="Helvetica"/>
          <a:ea typeface="Helvetica"/>
          <a:cs typeface="Helvetica"/>
        </a:font>
        <a:srgbClr val="505050"/>
      </a:tcTxStyle>
      <a:tcStyle>
        <a:tcBdr>
          <a:left>
            <a:ln cap="flat" cmpd="sng" w="12700">
              <a:solidFill>
                <a:srgbClr val="505050"/>
              </a:solidFill>
              <a:prstDash val="solid"/>
              <a:round/>
              <a:headEnd len="sm" w="sm" type="none"/>
              <a:tailEnd len="sm" w="sm" type="none"/>
            </a:ln>
          </a:left>
          <a:right>
            <a:ln cap="flat" cmpd="sng" w="12700">
              <a:solidFill>
                <a:srgbClr val="505050"/>
              </a:solidFill>
              <a:prstDash val="solid"/>
              <a:round/>
              <a:headEnd len="sm" w="sm" type="none"/>
              <a:tailEnd len="sm" w="sm" type="none"/>
            </a:ln>
          </a:right>
          <a:top>
            <a:ln cap="flat" cmpd="sng" w="12700">
              <a:solidFill>
                <a:srgbClr val="505050"/>
              </a:solidFill>
              <a:prstDash val="solid"/>
              <a:round/>
              <a:headEnd len="sm" w="sm" type="none"/>
              <a:tailEnd len="sm" w="sm" type="none"/>
            </a:ln>
          </a:top>
          <a:bottom>
            <a:ln cap="flat" cmpd="sng" w="12700">
              <a:solidFill>
                <a:srgbClr val="505050"/>
              </a:solidFill>
              <a:prstDash val="solid"/>
              <a:round/>
              <a:headEnd len="sm" w="sm" type="none"/>
              <a:tailEnd len="sm" w="sm" type="none"/>
            </a:ln>
          </a:bottom>
          <a:insideH>
            <a:ln cap="flat" cmpd="sng" w="12700">
              <a:solidFill>
                <a:srgbClr val="505050"/>
              </a:solidFill>
              <a:prstDash val="solid"/>
              <a:round/>
              <a:headEnd len="sm" w="sm" type="none"/>
              <a:tailEnd len="sm" w="sm" type="none"/>
            </a:ln>
          </a:insideH>
          <a:insideV>
            <a:ln cap="flat" cmpd="sng" w="12700">
              <a:solidFill>
                <a:srgbClr val="505050"/>
              </a:solidFill>
              <a:prstDash val="solid"/>
              <a:round/>
              <a:headEnd len="sm" w="sm" type="none"/>
              <a:tailEnd len="sm" w="sm" type="none"/>
            </a:ln>
          </a:insideV>
        </a:tcBdr>
        <a:fill>
          <a:solidFill>
            <a:srgbClr val="FFFFFF">
              <a:alpha val="0"/>
            </a:srgbClr>
          </a:solidFill>
        </a:fill>
      </a:tcStyle>
    </a:wholeTbl>
    <a:band1H>
      <a:tcTxStyle/>
    </a:band1H>
    <a:band2H>
      <a:tcTxStyle b="off" i="off"/>
      <a:tcStyle>
        <a:fill>
          <a:solidFill>
            <a:srgbClr val="FFFFFF"/>
          </a:solidFill>
        </a:fill>
      </a:tcStyle>
    </a:band2H>
    <a:band1V>
      <a:tcTxStyle/>
    </a:band1V>
    <a:band2V>
      <a:tcTxStyle/>
    </a:band2V>
    <a:lastCol>
      <a:tcTxStyle/>
    </a:lastCol>
    <a:firstCol>
      <a:tcTxStyle b="off" i="off">
        <a:font>
          <a:latin typeface="Helvetica"/>
          <a:ea typeface="Helvetica"/>
          <a:cs typeface="Helvetica"/>
        </a:font>
        <a:srgbClr val="505050"/>
      </a:tcTxStyle>
      <a:tcStyle>
        <a:tcBdr>
          <a:left>
            <a:ln cap="flat" cmpd="sng" w="12700">
              <a:solidFill>
                <a:srgbClr val="505050"/>
              </a:solidFill>
              <a:prstDash val="solid"/>
              <a:round/>
              <a:headEnd len="sm" w="sm" type="none"/>
              <a:tailEnd len="sm" w="sm" type="none"/>
            </a:ln>
          </a:left>
          <a:right>
            <a:ln cap="flat" cmpd="sng" w="12700">
              <a:solidFill>
                <a:srgbClr val="505050"/>
              </a:solidFill>
              <a:prstDash val="solid"/>
              <a:round/>
              <a:headEnd len="sm" w="sm" type="none"/>
              <a:tailEnd len="sm" w="sm" type="none"/>
            </a:ln>
          </a:right>
          <a:top>
            <a:ln cap="flat" cmpd="sng" w="12700">
              <a:solidFill>
                <a:srgbClr val="505050"/>
              </a:solidFill>
              <a:prstDash val="solid"/>
              <a:round/>
              <a:headEnd len="sm" w="sm" type="none"/>
              <a:tailEnd len="sm" w="sm" type="none"/>
            </a:ln>
          </a:top>
          <a:bottom>
            <a:ln cap="flat" cmpd="sng" w="12700">
              <a:solidFill>
                <a:srgbClr val="505050"/>
              </a:solidFill>
              <a:prstDash val="solid"/>
              <a:round/>
              <a:headEnd len="sm" w="sm" type="none"/>
              <a:tailEnd len="sm" w="sm" type="none"/>
            </a:ln>
          </a:bottom>
          <a:insideH>
            <a:ln cap="flat" cmpd="sng" w="12700">
              <a:solidFill>
                <a:srgbClr val="505050"/>
              </a:solidFill>
              <a:prstDash val="solid"/>
              <a:round/>
              <a:headEnd len="sm" w="sm" type="none"/>
              <a:tailEnd len="sm" w="sm" type="none"/>
            </a:ln>
          </a:insideH>
          <a:insideV>
            <a:ln cap="flat" cmpd="sng" w="12700">
              <a:solidFill>
                <a:srgbClr val="505050"/>
              </a:solidFill>
              <a:prstDash val="solid"/>
              <a:round/>
              <a:headEnd len="sm" w="sm" type="none"/>
              <a:tailEnd len="sm" w="sm" type="none"/>
            </a:ln>
          </a:insideV>
        </a:tcBdr>
        <a:fill>
          <a:solidFill>
            <a:srgbClr val="FFFFFF">
              <a:alpha val="0"/>
            </a:srgbClr>
          </a:solidFill>
        </a:fill>
      </a:tcStyle>
    </a:firstCol>
    <a:lastRow>
      <a:tcTxStyle b="off" i="off">
        <a:font>
          <a:latin typeface="Helvetica"/>
          <a:ea typeface="Helvetica"/>
          <a:cs typeface="Helvetica"/>
        </a:font>
        <a:srgbClr val="505050"/>
      </a:tcTxStyle>
      <a:tcStyle>
        <a:tcBdr>
          <a:left>
            <a:ln cap="flat" cmpd="sng" w="12700">
              <a:solidFill>
                <a:srgbClr val="505050"/>
              </a:solidFill>
              <a:prstDash val="solid"/>
              <a:round/>
              <a:headEnd len="sm" w="sm" type="none"/>
              <a:tailEnd len="sm" w="sm" type="none"/>
            </a:ln>
          </a:left>
          <a:right>
            <a:ln cap="flat" cmpd="sng" w="12700">
              <a:solidFill>
                <a:srgbClr val="505050"/>
              </a:solidFill>
              <a:prstDash val="solid"/>
              <a:round/>
              <a:headEnd len="sm" w="sm" type="none"/>
              <a:tailEnd len="sm" w="sm" type="none"/>
            </a:ln>
          </a:right>
          <a:top>
            <a:ln cap="flat" cmpd="sng" w="12700">
              <a:solidFill>
                <a:srgbClr val="505050"/>
              </a:solidFill>
              <a:prstDash val="solid"/>
              <a:round/>
              <a:headEnd len="sm" w="sm" type="none"/>
              <a:tailEnd len="sm" w="sm" type="none"/>
            </a:ln>
          </a:top>
          <a:bottom>
            <a:ln cap="flat" cmpd="sng" w="12700">
              <a:solidFill>
                <a:srgbClr val="505050"/>
              </a:solidFill>
              <a:prstDash val="solid"/>
              <a:round/>
              <a:headEnd len="sm" w="sm" type="none"/>
              <a:tailEnd len="sm" w="sm" type="none"/>
            </a:ln>
          </a:bottom>
          <a:insideH>
            <a:ln cap="flat" cmpd="sng" w="12700">
              <a:solidFill>
                <a:srgbClr val="505050"/>
              </a:solidFill>
              <a:prstDash val="solid"/>
              <a:round/>
              <a:headEnd len="sm" w="sm" type="none"/>
              <a:tailEnd len="sm" w="sm" type="none"/>
            </a:ln>
          </a:insideH>
          <a:insideV>
            <a:ln cap="flat" cmpd="sng" w="12700">
              <a:solidFill>
                <a:srgbClr val="505050"/>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ff" i="off">
        <a:font>
          <a:latin typeface="Helvetica"/>
          <a:ea typeface="Helvetica"/>
          <a:cs typeface="Helvetica"/>
        </a:font>
        <a:srgbClr val="505050"/>
      </a:tcTxStyle>
      <a:tcStyle>
        <a:tcBdr>
          <a:left>
            <a:ln cap="flat" cmpd="sng" w="12700">
              <a:solidFill>
                <a:srgbClr val="505050"/>
              </a:solidFill>
              <a:prstDash val="solid"/>
              <a:round/>
              <a:headEnd len="sm" w="sm" type="none"/>
              <a:tailEnd len="sm" w="sm" type="none"/>
            </a:ln>
          </a:left>
          <a:right>
            <a:ln cap="flat" cmpd="sng" w="12700">
              <a:solidFill>
                <a:srgbClr val="505050"/>
              </a:solidFill>
              <a:prstDash val="solid"/>
              <a:round/>
              <a:headEnd len="sm" w="sm" type="none"/>
              <a:tailEnd len="sm" w="sm" type="none"/>
            </a:ln>
          </a:right>
          <a:top>
            <a:ln cap="flat" cmpd="sng" w="12700">
              <a:solidFill>
                <a:srgbClr val="505050"/>
              </a:solidFill>
              <a:prstDash val="solid"/>
              <a:round/>
              <a:headEnd len="sm" w="sm" type="none"/>
              <a:tailEnd len="sm" w="sm" type="none"/>
            </a:ln>
          </a:top>
          <a:bottom>
            <a:ln cap="flat" cmpd="sng" w="12700">
              <a:solidFill>
                <a:srgbClr val="505050"/>
              </a:solidFill>
              <a:prstDash val="solid"/>
              <a:round/>
              <a:headEnd len="sm" w="sm" type="none"/>
              <a:tailEnd len="sm" w="sm" type="none"/>
            </a:ln>
          </a:bottom>
          <a:insideH>
            <a:ln cap="flat" cmpd="sng" w="12700">
              <a:solidFill>
                <a:srgbClr val="505050"/>
              </a:solidFill>
              <a:prstDash val="solid"/>
              <a:round/>
              <a:headEnd len="sm" w="sm" type="none"/>
              <a:tailEnd len="sm" w="sm" type="none"/>
            </a:ln>
          </a:insideH>
          <a:insideV>
            <a:ln cap="flat" cmpd="sng" w="12700">
              <a:solidFill>
                <a:srgbClr val="505050"/>
              </a:solidFill>
              <a:prstDash val="solid"/>
              <a:round/>
              <a:headEnd len="sm" w="sm" type="none"/>
              <a:tailEnd len="sm" w="sm" type="none"/>
            </a:ln>
          </a:insideV>
        </a:tcBdr>
        <a:fill>
          <a:solidFill>
            <a:srgbClr val="FFFFFF">
              <a:alpha val="0"/>
            </a:srgbClr>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HelveticaNeue-regular.fntdata"/><Relationship Id="rId21" Type="http://schemas.openxmlformats.org/officeDocument/2006/relationships/slide" Target="slides/slide16.xml"/><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regular.fntdata"/><Relationship Id="rId25" Type="http://schemas.openxmlformats.org/officeDocument/2006/relationships/font" Target="fonts/HelveticaNeue-boldItalic.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 name="Google Shape;76;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Hi, my name is jonathan Hus and before I start I would like to say thank you to the organizers for allowing me to present my research at this conference</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I will be presenting my work on a Nanocrystalline Silver Layer of Knitted Polyester that Outperforms Other Silver-Containing Wound Dressings in an In Vitro Wound Model</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I have nothing to disclose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 name="Google Shape;88;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Silver has been used for its cytotoxic effects on fungi, bacteria, and viral microbes for thousands of years. For example, it dates back to Egypt in 1850 BCE where it was directly applied to wounds, similarly as it is used today. </a:t>
            </a:r>
            <a:endParaRPr/>
          </a:p>
          <a:p>
            <a:pPr indent="0" lvl="0" marL="0" rtl="0" algn="l">
              <a:spcBef>
                <a:spcPts val="0"/>
              </a:spcBef>
              <a:spcAft>
                <a:spcPts val="0"/>
              </a:spcAft>
              <a:buNone/>
            </a:pPr>
            <a:r>
              <a:t/>
            </a:r>
            <a:endParaRPr b="0" i="0" sz="1800" u="none" strike="noStrike">
              <a:solidFill>
                <a:srgbClr val="000000"/>
              </a:solidFill>
              <a:latin typeface="Arial"/>
              <a:ea typeface="Arial"/>
              <a:cs typeface="Arial"/>
              <a:sym typeface="Arial"/>
            </a:endParaRPr>
          </a:p>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Silver-Containing Wound Dressings(SCWDs) use their properties to inhibit and or repress the bacteria when the silver is in its soluble form of Ag+ or Ag0. Ag0 is a silver nanocrystal which is a cluster of silver ions. These Ag0 clusters are found to be used in dressings such as Acticoat.</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The various dressings are created and then impregnated with silver ions which are then released after making contact with the biofilm developed on a wound. The silver disrupts this biofilm and aids in the healing process of the wound.</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 name="Google Shape;11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Some of the dressings tested contain different makeups and materials from one another such as hydrofibers, foam pads, or different levels of silver ions.</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As mentioned previously, each of the compared SCWDs have different structures and materials. Therefore, I would like to point out that Acticoat isn't composed of just Ag+ ions like the rest of the dressings. Acticoat is composed of silver nanoparticles which are clusters of silver ions. </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Prior SCWDs provided a quick initial load of silver ions and would deplete relatively fast when in contact with serum chloride. Current novel SCWDs are designed to release a slow and steady supply of silver ions which would subsequently be consumed far less rapidly. Acticoat’s Ag0 silver nanoclusters provide a steady release of silver to interact with target bacteria and then become inactivated by protein and anion complexes in wound fluid</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strike="noStrike">
                <a:solidFill>
                  <a:srgbClr val="000000"/>
                </a:solidFill>
                <a:latin typeface="Arial"/>
                <a:ea typeface="Arial"/>
                <a:cs typeface="Arial"/>
                <a:sym typeface="Arial"/>
              </a:rPr>
              <a:t>Our study aimed to determine and compare the efficacy of the seven selected SCWDs in an in vitro wound model. We hypothesized that since each SCWD is made up of different materials and components, then their effects on the bacteria should vary from one another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 name="Google Shape;130;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In our study, we used a standard assay to examine the effectiveness of the various SCWDs' ability to inhibit and or repress the growth of two strains of bacteria (E. coli and S. aureus) which are both commonly found in wounds. </a:t>
            </a:r>
            <a:r>
              <a:rPr b="0" i="0" lang="en-US" sz="1800" u="none" strike="noStrike">
                <a:solidFill>
                  <a:srgbClr val="000000"/>
                </a:solidFill>
                <a:latin typeface="Calibri"/>
                <a:ea typeface="Calibri"/>
                <a:cs typeface="Calibri"/>
                <a:sym typeface="Calibri"/>
              </a:rPr>
              <a:t>Bacteria were grown for 6 hours and then applied to the surface of nutrient agar with the embedded SCWDs and incubated at 37°C overnight. After around 18 hours we observed the zone of inhibition and or zone of repression around each wound dressing and then compared them to one another through an ANOVA analysis.</a:t>
            </a:r>
            <a:endParaRPr b="0"/>
          </a:p>
          <a:p>
            <a:pPr indent="0" lvl="0" marL="0" rtl="0" algn="l">
              <a:spcBef>
                <a:spcPts val="0"/>
              </a:spcBef>
              <a:spcAft>
                <a:spcPts val="0"/>
              </a:spcAft>
              <a:buNone/>
            </a:pPr>
            <a:br>
              <a:rPr b="0" lang="en-US"/>
            </a:br>
            <a:r>
              <a:rPr b="0" i="0" lang="en-US" sz="1800" u="none" strike="noStrike">
                <a:solidFill>
                  <a:srgbClr val="000000"/>
                </a:solidFill>
                <a:latin typeface="Calibri"/>
                <a:ea typeface="Calibri"/>
                <a:cs typeface="Calibri"/>
                <a:sym typeface="Calibri"/>
              </a:rPr>
              <a:t>We describe the zone of inhibition as the zone of no bacterial growth around the dressing and the zone of repression as slow bacterial growth around the dressing.</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 name="Google Shape;154;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Focusing on panel A, I would like to remind you all that throughout this study, we classified the zone of no growth around each dressing as the zone of inhibition, which is what we will be looking at currently. </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In Panel B, we are comparing each of the 7 dressings and their inhibitory effects on E. coli. I would like to mention that red line represents the average zone of inhibition from each dressing where the higher the average is, the greater the effectiveness. Therefore, as shown, Acticoat presented the greatest inhibitory effect along with Maxorb close behind it. Additionally, Mepilex expressed a low inhibitory effect on E.coli with optifoam just above it.</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Similarly to before, In Panel C, we are still comparing the inhibitory properties of the SCWDs but in this case, against S. aureus. Again, Acticoat presented the greatest inhibitory effects with Maxorb as a very close second, and Mepitel and Optifoam expressed the lowest inhibitory effects.</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While taking a close look at panel A, I would like to remind you all again that in this study, we classified the zone of small bacterial growth around each SCWD as the zone of repression, which is what we will currently be focusing on.</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In panel B, we are now comparing the repressive effects of the SCWDs on E. coli. Interestingly, Mepilex Ag expressed the greatest repressive effect. Acticoat led close behind it and Optifoam performed with the lowest repressive effect. </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Now looking at panel c, we can determine a similar trend in that Mepilex presented the greatest repressive effect on S. aureus with Acticoat performing close behind, and Optifoam with the least repressive effect.</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 name="Google Shape;172;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In order to summarize and simplify the information given in the previous graphs, we created a semi-quantitative table. Each dressing was given a score through an unbiased analysis where each + acts as 1 point. </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Acticoat which performed the best across all conditions received a score of 14. I would like to mention that Maxorb II Ag and Mepitel Ag also performed moderately well across conditions. </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Additionally, I would like to point out that even though Mepilex expressed a lower inhibitory effect than the other SCWDs, it did however show a strong repressive effect. </a:t>
            </a:r>
            <a:endParaRPr/>
          </a:p>
          <a:p>
            <a:pPr indent="0" lvl="0" marL="0" rtl="0" algn="l">
              <a:spcBef>
                <a:spcPts val="0"/>
              </a:spcBef>
              <a:spcAft>
                <a:spcPts val="0"/>
              </a:spcAft>
              <a:buNone/>
            </a:pPr>
            <a:r>
              <a:t/>
            </a:r>
            <a:endParaRPr b="0" i="0" sz="18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Lastly, Optifoam performed the worst across all conditions and therefore received the lowest score.</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Calibri"/>
                <a:ea typeface="Calibri"/>
                <a:cs typeface="Calibri"/>
                <a:sym typeface="Calibri"/>
              </a:rPr>
              <a:t>The following conclusions were drawn with respect to the data gathered throughout the study.</a:t>
            </a:r>
            <a:endParaRPr b="0"/>
          </a:p>
          <a:p>
            <a:pPr indent="0" lvl="0" marL="0" rtl="0" algn="l">
              <a:spcBef>
                <a:spcPts val="0"/>
              </a:spcBef>
              <a:spcAft>
                <a:spcPts val="0"/>
              </a:spcAft>
              <a:buNone/>
            </a:pPr>
            <a:br>
              <a:rPr b="0" lang="en-US"/>
            </a:br>
            <a:r>
              <a:rPr b="0" i="0" lang="en-US" sz="1800" u="none" strike="noStrike">
                <a:solidFill>
                  <a:srgbClr val="000000"/>
                </a:solidFill>
                <a:latin typeface="Calibri"/>
                <a:ea typeface="Calibri"/>
                <a:cs typeface="Calibri"/>
                <a:sym typeface="Calibri"/>
              </a:rPr>
              <a:t>Acticoat expressed the greatest antibacterial properties and outperformed the other selected SCWDs</a:t>
            </a:r>
            <a:endParaRPr b="0"/>
          </a:p>
          <a:p>
            <a:pPr indent="0" lvl="0" marL="0" rtl="0" algn="l">
              <a:spcBef>
                <a:spcPts val="0"/>
              </a:spcBef>
              <a:spcAft>
                <a:spcPts val="0"/>
              </a:spcAft>
              <a:buNone/>
            </a:pPr>
            <a:br>
              <a:rPr b="0" lang="en-US"/>
            </a:br>
            <a:r>
              <a:rPr b="0" i="0" lang="en-US" sz="1800" u="none" strike="noStrike">
                <a:solidFill>
                  <a:srgbClr val="000000"/>
                </a:solidFill>
                <a:latin typeface="Calibri"/>
                <a:ea typeface="Calibri"/>
                <a:cs typeface="Calibri"/>
                <a:sym typeface="Calibri"/>
              </a:rPr>
              <a:t>Additionally, Maxorb II Ag and Mepitel Ag were generally effective across conditions however to a lesser extent than that of Acticoat.</a:t>
            </a:r>
            <a:endParaRPr b="0"/>
          </a:p>
          <a:p>
            <a:pPr indent="0" lvl="0" marL="0" rtl="0" algn="l">
              <a:spcBef>
                <a:spcPts val="0"/>
              </a:spcBef>
              <a:spcAft>
                <a:spcPts val="0"/>
              </a:spcAft>
              <a:buNone/>
            </a:pPr>
            <a:br>
              <a:rPr b="0" lang="en-US"/>
            </a:br>
            <a:r>
              <a:rPr b="0" i="0" lang="en-US" sz="1800" u="none" strike="noStrike">
                <a:solidFill>
                  <a:srgbClr val="000000"/>
                </a:solidFill>
                <a:latin typeface="Calibri"/>
                <a:ea typeface="Calibri"/>
                <a:cs typeface="Calibri"/>
                <a:sym typeface="Calibri"/>
              </a:rPr>
              <a:t>Mepilex Ag, which showed little inhibitory effects, did however express a great repressive effect on the two strains.</a:t>
            </a:r>
            <a:endParaRPr b="0"/>
          </a:p>
          <a:p>
            <a:pPr indent="0" lvl="0" marL="0" rtl="0" algn="l">
              <a:spcBef>
                <a:spcPts val="0"/>
              </a:spcBef>
              <a:spcAft>
                <a:spcPts val="0"/>
              </a:spcAft>
              <a:buNone/>
            </a:pPr>
            <a:br>
              <a:rPr b="0" lang="en-US"/>
            </a:br>
            <a:r>
              <a:rPr b="0" i="0" lang="en-US" sz="1800" u="none" strike="noStrike">
                <a:solidFill>
                  <a:srgbClr val="000000"/>
                </a:solidFill>
                <a:latin typeface="Calibri"/>
                <a:ea typeface="Calibri"/>
                <a:cs typeface="Calibri"/>
                <a:sym typeface="Calibri"/>
              </a:rPr>
              <a:t>Lastly, when tested across conditions, Optifoam was not effective when compared to the other selected SCWDs</a:t>
            </a:r>
            <a:endParaRPr b="0"/>
          </a:p>
          <a:p>
            <a:pPr indent="0" lvl="0" marL="0" rtl="0" algn="l">
              <a:spcBef>
                <a:spcPts val="0"/>
              </a:spcBef>
              <a:spcAft>
                <a:spcPts val="0"/>
              </a:spcAft>
              <a:buNone/>
            </a:pPr>
            <a:br>
              <a:rPr lang="en-US"/>
            </a:b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4" name="Google Shape;184;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Finally, I would like to acknowledge Joel Grunhut  and Dr. Nir Hus from the Florida Atlantic University Charles E. Schmidt College of Medicine.</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I would also like to acknowledge my research Mentor Ricardo Frausto from the UCLA David Geffen School of Medicine and from Polygence.</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Thank you to each of you for your guidance and support.</a:t>
            </a:r>
            <a:endParaRPr b="0"/>
          </a:p>
          <a:p>
            <a:pPr indent="0" lvl="0" marL="0" rtl="0" algn="l">
              <a:spcBef>
                <a:spcPts val="0"/>
              </a:spcBef>
              <a:spcAft>
                <a:spcPts val="0"/>
              </a:spcAft>
              <a:buNone/>
            </a:pPr>
            <a:br>
              <a:rPr b="0" lang="en-US"/>
            </a:br>
            <a:r>
              <a:rPr b="0" i="0" lang="en-US" sz="1800" u="none" strike="noStrike">
                <a:solidFill>
                  <a:srgbClr val="000000"/>
                </a:solidFill>
                <a:latin typeface="Arial"/>
                <a:ea typeface="Arial"/>
                <a:cs typeface="Arial"/>
                <a:sym typeface="Arial"/>
              </a:rPr>
              <a:t>In addition, I am a high school student and I would like to thank my high school Donna klein Jewish academy for their support as well.</a:t>
            </a:r>
            <a:endParaRPr/>
          </a:p>
          <a:p>
            <a:pPr indent="0" lvl="0" marL="0" rtl="0" algn="l">
              <a:spcBef>
                <a:spcPts val="0"/>
              </a:spcBef>
              <a:spcAft>
                <a:spcPts val="0"/>
              </a:spcAft>
              <a:buNone/>
            </a:pPr>
            <a:r>
              <a:t/>
            </a:r>
            <a:endParaRPr b="0" i="0" sz="1800" u="none" strike="noStrike">
              <a:solidFill>
                <a:srgbClr val="000000"/>
              </a:solidFill>
              <a:latin typeface="Arial"/>
              <a:ea typeface="Arial"/>
              <a:cs typeface="Arial"/>
              <a:sym typeface="Arial"/>
            </a:endParaRPr>
          </a:p>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Lastly, I would like to thank you all for your attention and if you have any questions please feel free to ask</a:t>
            </a:r>
            <a:endParaRPr b="0"/>
          </a:p>
          <a:p>
            <a:pPr indent="0" lvl="0" marL="0" rtl="0" algn="l">
              <a:spcBef>
                <a:spcPts val="0"/>
              </a:spcBef>
              <a:spcAft>
                <a:spcPts val="0"/>
              </a:spcAft>
              <a:buNone/>
            </a:pPr>
            <a:br>
              <a:rPr b="0" lang="en-US"/>
            </a:br>
            <a:endParaRPr b="0"/>
          </a:p>
          <a:p>
            <a:pPr indent="0" lvl="0" marL="0" rtl="0" algn="l">
              <a:spcBef>
                <a:spcPts val="0"/>
              </a:spcBef>
              <a:spcAft>
                <a:spcPts val="0"/>
              </a:spcAft>
              <a:buNone/>
            </a:pPr>
            <a:br>
              <a:rPr lang="en-US"/>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Each group in the graph represents the four conditions you studied. Note, these results are  irrespective of which SCWD the data point is associated with. Blue bar is the median or where 50% of data is above and 50% is below. The red bar represents the interquartile range (50% of data is within this range and 50% is outside). What all of this does is define the quartiles (four of them, 25% of the data is represented in each quartile) and each quartile has been assigned a number of plus signs. I show an example for the S. aureus/repression (see gray box). If the mean value for an SCWD fell within the top quartile then I gave it four pluses, if it fell in the bottom quartile, I gave it one plus. I used the mean value obtained for each SCWD within each condition to determine the assignment of the plus signs.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Each group in the graph represents the four conditions you studied. Note, these results are  irrespective of which SCWD the data point is associated with. Blue bar is the median or where 50% of data is above and 50% is below. The red bar represents the interquartile range (50% of data is within this range and 50% is outside). What all of this does is define the quartiles (four of them, 25% of the data is represented in each quartile) and each quartile has been assigned a number of plus signs. I show an example for the S. aureus/repression (see gray box). If the mean value for an SCWD fell within the top quartile then I gave it four pluses, if it fell in the bottom quartile, I gave it one plus. I used the mean value obtained for each SCWD within each condition to determine the assignment of the plus signs.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idx="1" type="body"/>
          </p:nvPr>
        </p:nvSpPr>
        <p:spPr>
          <a:xfrm>
            <a:off x="457200" y="3025769"/>
            <a:ext cx="5867400" cy="841381"/>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FFFFFF"/>
              </a:buClr>
              <a:buSzPts val="2400"/>
              <a:buFont typeface="Open Sans"/>
              <a:buNone/>
              <a:defRPr sz="2400">
                <a:solidFill>
                  <a:srgbClr val="FFFFFF"/>
                </a:solidFill>
              </a:defRPr>
            </a:lvl1pPr>
            <a:lvl2pPr indent="-228600" lvl="1" marL="914400" algn="l">
              <a:lnSpc>
                <a:spcPct val="90000"/>
              </a:lnSpc>
              <a:spcBef>
                <a:spcPts val="1000"/>
              </a:spcBef>
              <a:spcAft>
                <a:spcPts val="0"/>
              </a:spcAft>
              <a:buClr>
                <a:srgbClr val="FFFFFF"/>
              </a:buClr>
              <a:buSzPts val="2400"/>
              <a:buFont typeface="Open Sans"/>
              <a:buNone/>
              <a:defRPr sz="2400">
                <a:solidFill>
                  <a:srgbClr val="FFFFFF"/>
                </a:solidFill>
              </a:defRPr>
            </a:lvl2pPr>
            <a:lvl3pPr indent="-228600" lvl="2" marL="1371600" algn="l">
              <a:lnSpc>
                <a:spcPct val="90000"/>
              </a:lnSpc>
              <a:spcBef>
                <a:spcPts val="1000"/>
              </a:spcBef>
              <a:spcAft>
                <a:spcPts val="0"/>
              </a:spcAft>
              <a:buClr>
                <a:srgbClr val="FFFFFF"/>
              </a:buClr>
              <a:buSzPts val="2400"/>
              <a:buFont typeface="Open Sans"/>
              <a:buNone/>
              <a:defRPr sz="2400">
                <a:solidFill>
                  <a:srgbClr val="FFFFFF"/>
                </a:solidFill>
              </a:defRPr>
            </a:lvl3pPr>
            <a:lvl4pPr indent="-228600" lvl="3" marL="1828800" algn="l">
              <a:lnSpc>
                <a:spcPct val="90000"/>
              </a:lnSpc>
              <a:spcBef>
                <a:spcPts val="1000"/>
              </a:spcBef>
              <a:spcAft>
                <a:spcPts val="0"/>
              </a:spcAft>
              <a:buClr>
                <a:srgbClr val="FFFFFF"/>
              </a:buClr>
              <a:buSzPts val="2400"/>
              <a:buFont typeface="Open Sans"/>
              <a:buNone/>
              <a:defRPr sz="2400">
                <a:solidFill>
                  <a:srgbClr val="FFFFFF"/>
                </a:solidFill>
              </a:defRPr>
            </a:lvl4pPr>
            <a:lvl5pPr indent="-228600" lvl="4" marL="2286000" algn="l">
              <a:lnSpc>
                <a:spcPct val="90000"/>
              </a:lnSpc>
              <a:spcBef>
                <a:spcPts val="1000"/>
              </a:spcBef>
              <a:spcAft>
                <a:spcPts val="0"/>
              </a:spcAft>
              <a:buClr>
                <a:srgbClr val="FFFFFF"/>
              </a:buClr>
              <a:buSzPts val="2400"/>
              <a:buFont typeface="Open Sans"/>
              <a:buNone/>
              <a:defRPr sz="2400">
                <a:solidFill>
                  <a:srgbClr val="FFFFFF"/>
                </a:solidFill>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11" name="Google Shape;11;p2"/>
          <p:cNvSpPr txBox="1"/>
          <p:nvPr>
            <p:ph type="title"/>
          </p:nvPr>
        </p:nvSpPr>
        <p:spPr>
          <a:xfrm>
            <a:off x="457200" y="1882773"/>
            <a:ext cx="5867400" cy="99377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12" name="Google Shape;12;p2"/>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1 Slide" type="tx">
  <p:cSld name="TITLE_AND_BODY">
    <p:bg>
      <p:bgPr>
        <a:blipFill>
          <a:blip r:embed="rId2">
            <a:alphaModFix/>
          </a:blip>
          <a:stretch>
            <a:fillRect/>
          </a:stretch>
        </a:blipFill>
      </p:bgPr>
    </p:bg>
    <p:spTree>
      <p:nvGrpSpPr>
        <p:cNvPr id="13" name="Shape 13"/>
        <p:cNvGrpSpPr/>
        <p:nvPr/>
      </p:nvGrpSpPr>
      <p:grpSpPr>
        <a:xfrm>
          <a:off x="0" y="0"/>
          <a:ext cx="0" cy="0"/>
          <a:chOff x="0" y="0"/>
          <a:chExt cx="0" cy="0"/>
        </a:xfrm>
      </p:grpSpPr>
      <p:sp>
        <p:nvSpPr>
          <p:cNvPr id="14" name="Google Shape;14;p3"/>
          <p:cNvSpPr txBox="1"/>
          <p:nvPr>
            <p:ph idx="1" type="body"/>
          </p:nvPr>
        </p:nvSpPr>
        <p:spPr>
          <a:xfrm>
            <a:off x="457200" y="3025769"/>
            <a:ext cx="5867400" cy="841381"/>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FFFFFF"/>
              </a:buClr>
              <a:buSzPts val="2400"/>
              <a:buFont typeface="Open Sans"/>
              <a:buNone/>
              <a:defRPr sz="2400">
                <a:solidFill>
                  <a:srgbClr val="FFFFFF"/>
                </a:solidFill>
              </a:defRPr>
            </a:lvl1pPr>
            <a:lvl2pPr indent="-228600" lvl="1" marL="914400" algn="l">
              <a:lnSpc>
                <a:spcPct val="90000"/>
              </a:lnSpc>
              <a:spcBef>
                <a:spcPts val="1000"/>
              </a:spcBef>
              <a:spcAft>
                <a:spcPts val="0"/>
              </a:spcAft>
              <a:buClr>
                <a:srgbClr val="FFFFFF"/>
              </a:buClr>
              <a:buSzPts val="2400"/>
              <a:buFont typeface="Open Sans"/>
              <a:buNone/>
              <a:defRPr sz="2400">
                <a:solidFill>
                  <a:srgbClr val="FFFFFF"/>
                </a:solidFill>
              </a:defRPr>
            </a:lvl2pPr>
            <a:lvl3pPr indent="-228600" lvl="2" marL="1371600" algn="l">
              <a:lnSpc>
                <a:spcPct val="90000"/>
              </a:lnSpc>
              <a:spcBef>
                <a:spcPts val="1000"/>
              </a:spcBef>
              <a:spcAft>
                <a:spcPts val="0"/>
              </a:spcAft>
              <a:buClr>
                <a:srgbClr val="FFFFFF"/>
              </a:buClr>
              <a:buSzPts val="2400"/>
              <a:buFont typeface="Open Sans"/>
              <a:buNone/>
              <a:defRPr sz="2400">
                <a:solidFill>
                  <a:srgbClr val="FFFFFF"/>
                </a:solidFill>
              </a:defRPr>
            </a:lvl3pPr>
            <a:lvl4pPr indent="-228600" lvl="3" marL="1828800" algn="l">
              <a:lnSpc>
                <a:spcPct val="90000"/>
              </a:lnSpc>
              <a:spcBef>
                <a:spcPts val="1000"/>
              </a:spcBef>
              <a:spcAft>
                <a:spcPts val="0"/>
              </a:spcAft>
              <a:buClr>
                <a:srgbClr val="FFFFFF"/>
              </a:buClr>
              <a:buSzPts val="2400"/>
              <a:buFont typeface="Open Sans"/>
              <a:buNone/>
              <a:defRPr sz="2400">
                <a:solidFill>
                  <a:srgbClr val="FFFFFF"/>
                </a:solidFill>
              </a:defRPr>
            </a:lvl4pPr>
            <a:lvl5pPr indent="-228600" lvl="4" marL="2286000" algn="l">
              <a:lnSpc>
                <a:spcPct val="90000"/>
              </a:lnSpc>
              <a:spcBef>
                <a:spcPts val="1000"/>
              </a:spcBef>
              <a:spcAft>
                <a:spcPts val="0"/>
              </a:spcAft>
              <a:buClr>
                <a:srgbClr val="FFFFFF"/>
              </a:buClr>
              <a:buSzPts val="2400"/>
              <a:buFont typeface="Open Sans"/>
              <a:buNone/>
              <a:defRPr sz="2400">
                <a:solidFill>
                  <a:srgbClr val="FFFFFF"/>
                </a:solidFill>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15" name="Google Shape;15;p3"/>
          <p:cNvSpPr txBox="1"/>
          <p:nvPr>
            <p:ph type="title"/>
          </p:nvPr>
        </p:nvSpPr>
        <p:spPr>
          <a:xfrm>
            <a:off x="457200" y="1882773"/>
            <a:ext cx="5867400" cy="99377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16" name="Google Shape;16;p3"/>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19" name="Google Shape;19;p4"/>
          <p:cNvSpPr txBox="1"/>
          <p:nvPr>
            <p:ph idx="1" type="body"/>
          </p:nvPr>
        </p:nvSpPr>
        <p:spPr>
          <a:xfrm>
            <a:off x="457200" y="1200150"/>
            <a:ext cx="8229600" cy="327660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20" name="Google Shape;20;p4"/>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993776"/>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chemeClr val="accent1"/>
              </a:buClr>
              <a:buSzPts val="1800"/>
              <a:buNone/>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23" name="Google Shape;23;p5"/>
          <p:cNvSpPr txBox="1"/>
          <p:nvPr>
            <p:ph idx="1" type="body"/>
          </p:nvPr>
        </p:nvSpPr>
        <p:spPr>
          <a:xfrm>
            <a:off x="457200" y="1370012"/>
            <a:ext cx="8229600" cy="3106739"/>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24" name="Google Shape;24;p5"/>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Slide">
  <p:cSld name="Divider 2 Slide">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3025769"/>
            <a:ext cx="5867400" cy="841381"/>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chemeClr val="accent1"/>
              </a:buClr>
              <a:buSzPts val="2400"/>
              <a:buFont typeface="Open Sans"/>
              <a:buNone/>
              <a:defRPr sz="2400">
                <a:solidFill>
                  <a:schemeClr val="accent1"/>
                </a:solidFill>
              </a:defRPr>
            </a:lvl1pPr>
            <a:lvl2pPr indent="-228600" lvl="1" marL="914400" algn="l">
              <a:lnSpc>
                <a:spcPct val="90000"/>
              </a:lnSpc>
              <a:spcBef>
                <a:spcPts val="1000"/>
              </a:spcBef>
              <a:spcAft>
                <a:spcPts val="0"/>
              </a:spcAft>
              <a:buClr>
                <a:schemeClr val="accent1"/>
              </a:buClr>
              <a:buSzPts val="2400"/>
              <a:buFont typeface="Open Sans"/>
              <a:buNone/>
              <a:defRPr sz="2400">
                <a:solidFill>
                  <a:schemeClr val="accent1"/>
                </a:solidFill>
              </a:defRPr>
            </a:lvl2pPr>
            <a:lvl3pPr indent="-228600" lvl="2" marL="1371600" algn="l">
              <a:lnSpc>
                <a:spcPct val="90000"/>
              </a:lnSpc>
              <a:spcBef>
                <a:spcPts val="1000"/>
              </a:spcBef>
              <a:spcAft>
                <a:spcPts val="0"/>
              </a:spcAft>
              <a:buClr>
                <a:schemeClr val="accent1"/>
              </a:buClr>
              <a:buSzPts val="2400"/>
              <a:buFont typeface="Open Sans"/>
              <a:buNone/>
              <a:defRPr sz="2400">
                <a:solidFill>
                  <a:schemeClr val="accent1"/>
                </a:solidFill>
              </a:defRPr>
            </a:lvl3pPr>
            <a:lvl4pPr indent="-228600" lvl="3" marL="1828800" algn="l">
              <a:lnSpc>
                <a:spcPct val="90000"/>
              </a:lnSpc>
              <a:spcBef>
                <a:spcPts val="1000"/>
              </a:spcBef>
              <a:spcAft>
                <a:spcPts val="0"/>
              </a:spcAft>
              <a:buClr>
                <a:schemeClr val="accent1"/>
              </a:buClr>
              <a:buSzPts val="2400"/>
              <a:buFont typeface="Open Sans"/>
              <a:buNone/>
              <a:defRPr sz="2400">
                <a:solidFill>
                  <a:schemeClr val="accent1"/>
                </a:solidFill>
              </a:defRPr>
            </a:lvl4pPr>
            <a:lvl5pPr indent="-228600" lvl="4" marL="2286000" algn="l">
              <a:lnSpc>
                <a:spcPct val="90000"/>
              </a:lnSpc>
              <a:spcBef>
                <a:spcPts val="1000"/>
              </a:spcBef>
              <a:spcAft>
                <a:spcPts val="0"/>
              </a:spcAft>
              <a:buClr>
                <a:schemeClr val="accent1"/>
              </a:buClr>
              <a:buSzPts val="2400"/>
              <a:buFont typeface="Open Sans"/>
              <a:buNone/>
              <a:defRPr sz="2400">
                <a:solidFill>
                  <a:schemeClr val="accent1"/>
                </a:solidFill>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27" name="Google Shape;27;p6"/>
          <p:cNvSpPr txBox="1"/>
          <p:nvPr>
            <p:ph type="title"/>
          </p:nvPr>
        </p:nvSpPr>
        <p:spPr>
          <a:xfrm>
            <a:off x="457200" y="1882773"/>
            <a:ext cx="5867400" cy="99377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chemeClr val="accent1"/>
              </a:buClr>
              <a:buSzPts val="1800"/>
              <a:buNone/>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28" name="Google Shape;28;p6"/>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29" name="Shape 29"/>
        <p:cNvGrpSpPr/>
        <p:nvPr/>
      </p:nvGrpSpPr>
      <p:grpSpPr>
        <a:xfrm>
          <a:off x="0" y="0"/>
          <a:ext cx="0" cy="0"/>
          <a:chOff x="0" y="0"/>
          <a:chExt cx="0" cy="0"/>
        </a:xfrm>
      </p:grpSpPr>
      <p:sp>
        <p:nvSpPr>
          <p:cNvPr id="30" name="Google Shape;30;p7"/>
          <p:cNvSpPr txBox="1"/>
          <p:nvPr>
            <p:ph type="title"/>
          </p:nvPr>
        </p:nvSpPr>
        <p:spPr>
          <a:xfrm>
            <a:off x="457200" y="274638"/>
            <a:ext cx="8229600" cy="993776"/>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chemeClr val="accent1"/>
              </a:buClr>
              <a:buSzPts val="1800"/>
              <a:buNone/>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31" name="Google Shape;31;p7"/>
          <p:cNvSpPr txBox="1"/>
          <p:nvPr>
            <p:ph idx="1" type="body"/>
          </p:nvPr>
        </p:nvSpPr>
        <p:spPr>
          <a:xfrm>
            <a:off x="457200" y="1370012"/>
            <a:ext cx="4038600" cy="3106739"/>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32" name="Google Shape;32;p7"/>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mparison">
  <p:cSld name="2_Comparison">
    <p:spTree>
      <p:nvGrpSpPr>
        <p:cNvPr id="33" name="Shape 33"/>
        <p:cNvGrpSpPr/>
        <p:nvPr/>
      </p:nvGrpSpPr>
      <p:grpSpPr>
        <a:xfrm>
          <a:off x="0" y="0"/>
          <a:ext cx="0" cy="0"/>
          <a:chOff x="0" y="0"/>
          <a:chExt cx="0" cy="0"/>
        </a:xfrm>
      </p:grpSpPr>
      <p:sp>
        <p:nvSpPr>
          <p:cNvPr id="34" name="Google Shape;34;p8"/>
          <p:cNvSpPr txBox="1"/>
          <p:nvPr>
            <p:ph type="title"/>
          </p:nvPr>
        </p:nvSpPr>
        <p:spPr>
          <a:xfrm>
            <a:off x="457200" y="274638"/>
            <a:ext cx="8229600" cy="993776"/>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chemeClr val="accent1"/>
              </a:buClr>
              <a:buSzPts val="1800"/>
              <a:buNone/>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35" name="Google Shape;35;p8"/>
          <p:cNvSpPr txBox="1"/>
          <p:nvPr>
            <p:ph idx="1" type="body"/>
          </p:nvPr>
        </p:nvSpPr>
        <p:spPr>
          <a:xfrm>
            <a:off x="457200" y="1352550"/>
            <a:ext cx="4041775" cy="619125"/>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505050"/>
              </a:buClr>
              <a:buSzPts val="2400"/>
              <a:buFont typeface="Open Sans"/>
              <a:buNone/>
              <a:defRPr b="1" sz="2400"/>
            </a:lvl1pPr>
            <a:lvl2pPr indent="-228600" lvl="1" marL="914400" algn="l">
              <a:lnSpc>
                <a:spcPct val="90000"/>
              </a:lnSpc>
              <a:spcBef>
                <a:spcPts val="1000"/>
              </a:spcBef>
              <a:spcAft>
                <a:spcPts val="0"/>
              </a:spcAft>
              <a:buClr>
                <a:srgbClr val="505050"/>
              </a:buClr>
              <a:buSzPts val="2400"/>
              <a:buFont typeface="Open Sans"/>
              <a:buNone/>
              <a:defRPr b="1" sz="2400"/>
            </a:lvl2pPr>
            <a:lvl3pPr indent="-228600" lvl="2" marL="1371600" algn="l">
              <a:lnSpc>
                <a:spcPct val="90000"/>
              </a:lnSpc>
              <a:spcBef>
                <a:spcPts val="1000"/>
              </a:spcBef>
              <a:spcAft>
                <a:spcPts val="0"/>
              </a:spcAft>
              <a:buClr>
                <a:srgbClr val="505050"/>
              </a:buClr>
              <a:buSzPts val="2400"/>
              <a:buFont typeface="Open Sans"/>
              <a:buNone/>
              <a:defRPr b="1" sz="2400"/>
            </a:lvl3pPr>
            <a:lvl4pPr indent="-228600" lvl="3" marL="1828800" algn="l">
              <a:lnSpc>
                <a:spcPct val="90000"/>
              </a:lnSpc>
              <a:spcBef>
                <a:spcPts val="1000"/>
              </a:spcBef>
              <a:spcAft>
                <a:spcPts val="0"/>
              </a:spcAft>
              <a:buClr>
                <a:srgbClr val="505050"/>
              </a:buClr>
              <a:buSzPts val="2400"/>
              <a:buFont typeface="Open Sans"/>
              <a:buNone/>
              <a:defRPr b="1" sz="2400"/>
            </a:lvl4pPr>
            <a:lvl5pPr indent="-228600" lvl="4" marL="2286000" algn="l">
              <a:lnSpc>
                <a:spcPct val="90000"/>
              </a:lnSpc>
              <a:spcBef>
                <a:spcPts val="1000"/>
              </a:spcBef>
              <a:spcAft>
                <a:spcPts val="0"/>
              </a:spcAft>
              <a:buClr>
                <a:srgbClr val="505050"/>
              </a:buClr>
              <a:buSzPts val="2400"/>
              <a:buFont typeface="Open Sans"/>
              <a:buNone/>
              <a:defRPr b="1" sz="2400"/>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36" name="Google Shape;36;p8"/>
          <p:cNvSpPr txBox="1"/>
          <p:nvPr>
            <p:ph idx="2" type="body"/>
          </p:nvPr>
        </p:nvSpPr>
        <p:spPr>
          <a:xfrm>
            <a:off x="4629150" y="1352550"/>
            <a:ext cx="4057650" cy="619125"/>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37" name="Google Shape;37;p8"/>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38" name="Shape 38"/>
        <p:cNvGrpSpPr/>
        <p:nvPr/>
      </p:nvGrpSpPr>
      <p:grpSpPr>
        <a:xfrm>
          <a:off x="0" y="0"/>
          <a:ext cx="0" cy="0"/>
          <a:chOff x="0" y="0"/>
          <a:chExt cx="0" cy="0"/>
        </a:xfrm>
      </p:grpSpPr>
      <p:sp>
        <p:nvSpPr>
          <p:cNvPr id="39" name="Google Shape;39;p9"/>
          <p:cNvSpPr txBox="1"/>
          <p:nvPr>
            <p:ph type="title"/>
          </p:nvPr>
        </p:nvSpPr>
        <p:spPr>
          <a:xfrm>
            <a:off x="457200" y="274638"/>
            <a:ext cx="8229600" cy="993776"/>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chemeClr val="accent1"/>
              </a:buClr>
              <a:buSzPts val="1800"/>
              <a:buNone/>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40" name="Google Shape;40;p9"/>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Visual">
  <p:cSld name="Text and Visual">
    <p:spTree>
      <p:nvGrpSpPr>
        <p:cNvPr id="41" name="Shape 41"/>
        <p:cNvGrpSpPr/>
        <p:nvPr/>
      </p:nvGrpSpPr>
      <p:grpSpPr>
        <a:xfrm>
          <a:off x="0" y="0"/>
          <a:ext cx="0" cy="0"/>
          <a:chOff x="0" y="0"/>
          <a:chExt cx="0" cy="0"/>
        </a:xfrm>
      </p:grpSpPr>
      <p:sp>
        <p:nvSpPr>
          <p:cNvPr id="42" name="Google Shape;42;p10"/>
          <p:cNvSpPr txBox="1"/>
          <p:nvPr>
            <p:ph type="title"/>
          </p:nvPr>
        </p:nvSpPr>
        <p:spPr>
          <a:xfrm>
            <a:off x="457200" y="274638"/>
            <a:ext cx="3810000" cy="993776"/>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chemeClr val="accent1"/>
              </a:buClr>
              <a:buSzPts val="3200"/>
              <a:buFont typeface="Open Sans"/>
              <a:buNone/>
              <a:defRPr sz="3200"/>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43" name="Google Shape;43;p10"/>
          <p:cNvSpPr txBox="1"/>
          <p:nvPr>
            <p:ph idx="1" type="body"/>
          </p:nvPr>
        </p:nvSpPr>
        <p:spPr>
          <a:xfrm>
            <a:off x="457200" y="1428750"/>
            <a:ext cx="3810000" cy="29718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44" name="Google Shape;44;p10"/>
          <p:cNvSpPr/>
          <p:nvPr/>
        </p:nvSpPr>
        <p:spPr>
          <a:xfrm>
            <a:off x="4648200" y="0"/>
            <a:ext cx="4495800" cy="4629150"/>
          </a:xfrm>
          <a:prstGeom prst="rect">
            <a:avLst/>
          </a:prstGeom>
          <a:solidFill>
            <a:schemeClr val="accent1"/>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Open Sans"/>
              <a:buNone/>
            </a:pPr>
            <a:r>
              <a:t/>
            </a:r>
            <a:endParaRPr b="0" i="0" sz="1800" u="none" cap="none" strike="noStrike">
              <a:solidFill>
                <a:srgbClr val="505050"/>
              </a:solidFill>
              <a:latin typeface="Helvetica Neue"/>
              <a:ea typeface="Helvetica Neue"/>
              <a:cs typeface="Helvetica Neue"/>
              <a:sym typeface="Helvetica Neue"/>
            </a:endParaRPr>
          </a:p>
        </p:txBody>
      </p:sp>
      <p:sp>
        <p:nvSpPr>
          <p:cNvPr id="45" name="Google Shape;45;p10"/>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bg>
      <p:bgPr>
        <a:blipFill>
          <a:blip r:embed="rId2">
            <a:alphaModFix/>
          </a:blip>
          <a:stretch>
            <a:fillRect/>
          </a:stretch>
        </a:blipFill>
      </p:bgPr>
    </p:bg>
    <p:spTree>
      <p:nvGrpSpPr>
        <p:cNvPr id="46" name="Shape 46"/>
        <p:cNvGrpSpPr/>
        <p:nvPr/>
      </p:nvGrpSpPr>
      <p:grpSpPr>
        <a:xfrm>
          <a:off x="0" y="0"/>
          <a:ext cx="0" cy="0"/>
          <a:chOff x="0" y="0"/>
          <a:chExt cx="0" cy="0"/>
        </a:xfrm>
      </p:grpSpPr>
      <p:sp>
        <p:nvSpPr>
          <p:cNvPr id="47" name="Google Shape;47;p11"/>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48" name="Google Shape;48;p11"/>
          <p:cNvSpPr txBox="1"/>
          <p:nvPr>
            <p:ph idx="1" type="body"/>
          </p:nvPr>
        </p:nvSpPr>
        <p:spPr>
          <a:xfrm>
            <a:off x="457200" y="1200150"/>
            <a:ext cx="4038600" cy="327660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49" name="Google Shape;49;p11"/>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2"/>
          <p:cNvSpPr txBox="1"/>
          <p:nvPr>
            <p:ph type="title"/>
          </p:nvPr>
        </p:nvSpPr>
        <p:spPr>
          <a:xfrm>
            <a:off x="457200" y="274639"/>
            <a:ext cx="8229600" cy="619127"/>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52" name="Google Shape;52;p12"/>
          <p:cNvSpPr txBox="1"/>
          <p:nvPr>
            <p:ph idx="1" type="body"/>
          </p:nvPr>
        </p:nvSpPr>
        <p:spPr>
          <a:xfrm>
            <a:off x="457200" y="1200150"/>
            <a:ext cx="4041775" cy="685802"/>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505050"/>
              </a:buClr>
              <a:buSzPts val="2400"/>
              <a:buFont typeface="Open Sans"/>
              <a:buNone/>
              <a:defRPr b="1" sz="2400"/>
            </a:lvl1pPr>
            <a:lvl2pPr indent="-228600" lvl="1" marL="914400" algn="l">
              <a:lnSpc>
                <a:spcPct val="90000"/>
              </a:lnSpc>
              <a:spcBef>
                <a:spcPts val="1000"/>
              </a:spcBef>
              <a:spcAft>
                <a:spcPts val="0"/>
              </a:spcAft>
              <a:buClr>
                <a:srgbClr val="505050"/>
              </a:buClr>
              <a:buSzPts val="2400"/>
              <a:buFont typeface="Open Sans"/>
              <a:buNone/>
              <a:defRPr b="1" sz="2400"/>
            </a:lvl2pPr>
            <a:lvl3pPr indent="-228600" lvl="2" marL="1371600" algn="l">
              <a:lnSpc>
                <a:spcPct val="90000"/>
              </a:lnSpc>
              <a:spcBef>
                <a:spcPts val="1000"/>
              </a:spcBef>
              <a:spcAft>
                <a:spcPts val="0"/>
              </a:spcAft>
              <a:buClr>
                <a:srgbClr val="505050"/>
              </a:buClr>
              <a:buSzPts val="2400"/>
              <a:buFont typeface="Open Sans"/>
              <a:buNone/>
              <a:defRPr b="1" sz="2400"/>
            </a:lvl3pPr>
            <a:lvl4pPr indent="-228600" lvl="3" marL="1828800" algn="l">
              <a:lnSpc>
                <a:spcPct val="90000"/>
              </a:lnSpc>
              <a:spcBef>
                <a:spcPts val="1000"/>
              </a:spcBef>
              <a:spcAft>
                <a:spcPts val="0"/>
              </a:spcAft>
              <a:buClr>
                <a:srgbClr val="505050"/>
              </a:buClr>
              <a:buSzPts val="2400"/>
              <a:buFont typeface="Open Sans"/>
              <a:buNone/>
              <a:defRPr b="1" sz="2400"/>
            </a:lvl4pPr>
            <a:lvl5pPr indent="-228600" lvl="4" marL="2286000" algn="l">
              <a:lnSpc>
                <a:spcPct val="90000"/>
              </a:lnSpc>
              <a:spcBef>
                <a:spcPts val="1000"/>
              </a:spcBef>
              <a:spcAft>
                <a:spcPts val="0"/>
              </a:spcAft>
              <a:buClr>
                <a:srgbClr val="505050"/>
              </a:buClr>
              <a:buSzPts val="2400"/>
              <a:buFont typeface="Open Sans"/>
              <a:buNone/>
              <a:defRPr b="1" sz="2400"/>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53" name="Google Shape;53;p12"/>
          <p:cNvSpPr txBox="1"/>
          <p:nvPr>
            <p:ph idx="2" type="body"/>
          </p:nvPr>
        </p:nvSpPr>
        <p:spPr>
          <a:xfrm>
            <a:off x="4629150" y="1200150"/>
            <a:ext cx="4057650" cy="685802"/>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54" name="Google Shape;54;p12"/>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bg>
      <p:bgPr>
        <a:blipFill>
          <a:blip r:embed="rId2">
            <a:alphaModFix/>
          </a:blip>
          <a:stretch>
            <a:fillRect/>
          </a:stretch>
        </a:blipFill>
      </p:bgPr>
    </p:bg>
    <p:spTree>
      <p:nvGrpSpPr>
        <p:cNvPr id="55" name="Shape 55"/>
        <p:cNvGrpSpPr/>
        <p:nvPr/>
      </p:nvGrpSpPr>
      <p:grpSpPr>
        <a:xfrm>
          <a:off x="0" y="0"/>
          <a:ext cx="0" cy="0"/>
          <a:chOff x="0" y="0"/>
          <a:chExt cx="0" cy="0"/>
        </a:xfrm>
      </p:grpSpPr>
      <p:sp>
        <p:nvSpPr>
          <p:cNvPr id="56" name="Google Shape;56;p13"/>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57" name="Google Shape;57;p13"/>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60" name="Google Shape;60;p14"/>
          <p:cNvSpPr txBox="1"/>
          <p:nvPr>
            <p:ph idx="1" type="body"/>
          </p:nvPr>
        </p:nvSpPr>
        <p:spPr>
          <a:xfrm>
            <a:off x="457200" y="1200150"/>
            <a:ext cx="8229600" cy="327660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61" name="Google Shape;61;p14"/>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blipFill>
          <a:blip r:embed="rId2">
            <a:alphaModFix/>
          </a:blip>
          <a:stretch>
            <a:fillRect/>
          </a:stretch>
        </a:blipFill>
      </p:bgPr>
    </p:bg>
    <p:spTree>
      <p:nvGrpSpPr>
        <p:cNvPr id="62" name="Shape 62"/>
        <p:cNvGrpSpPr/>
        <p:nvPr/>
      </p:nvGrpSpPr>
      <p:grpSpPr>
        <a:xfrm>
          <a:off x="0" y="0"/>
          <a:ext cx="0" cy="0"/>
          <a:chOff x="0" y="0"/>
          <a:chExt cx="0" cy="0"/>
        </a:xfrm>
      </p:grpSpPr>
      <p:sp>
        <p:nvSpPr>
          <p:cNvPr id="63" name="Google Shape;63;p15"/>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64" name="Google Shape;64;p15"/>
          <p:cNvSpPr txBox="1"/>
          <p:nvPr>
            <p:ph idx="1" type="body"/>
          </p:nvPr>
        </p:nvSpPr>
        <p:spPr>
          <a:xfrm>
            <a:off x="457200" y="1200150"/>
            <a:ext cx="4038600" cy="327660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65" name="Google Shape;65;p15"/>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457200" y="274639"/>
            <a:ext cx="8229600" cy="619127"/>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68" name="Google Shape;68;p16"/>
          <p:cNvSpPr txBox="1"/>
          <p:nvPr>
            <p:ph idx="1" type="body"/>
          </p:nvPr>
        </p:nvSpPr>
        <p:spPr>
          <a:xfrm>
            <a:off x="457200" y="1190625"/>
            <a:ext cx="4041775" cy="695325"/>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505050"/>
              </a:buClr>
              <a:buSzPts val="2400"/>
              <a:buFont typeface="Open Sans"/>
              <a:buNone/>
              <a:defRPr b="1" sz="2400"/>
            </a:lvl1pPr>
            <a:lvl2pPr indent="-228600" lvl="1" marL="914400" algn="l">
              <a:lnSpc>
                <a:spcPct val="90000"/>
              </a:lnSpc>
              <a:spcBef>
                <a:spcPts val="1000"/>
              </a:spcBef>
              <a:spcAft>
                <a:spcPts val="0"/>
              </a:spcAft>
              <a:buClr>
                <a:srgbClr val="505050"/>
              </a:buClr>
              <a:buSzPts val="2400"/>
              <a:buFont typeface="Open Sans"/>
              <a:buNone/>
              <a:defRPr b="1" sz="2400"/>
            </a:lvl2pPr>
            <a:lvl3pPr indent="-228600" lvl="2" marL="1371600" algn="l">
              <a:lnSpc>
                <a:spcPct val="90000"/>
              </a:lnSpc>
              <a:spcBef>
                <a:spcPts val="1000"/>
              </a:spcBef>
              <a:spcAft>
                <a:spcPts val="0"/>
              </a:spcAft>
              <a:buClr>
                <a:srgbClr val="505050"/>
              </a:buClr>
              <a:buSzPts val="2400"/>
              <a:buFont typeface="Open Sans"/>
              <a:buNone/>
              <a:defRPr b="1" sz="2400"/>
            </a:lvl3pPr>
            <a:lvl4pPr indent="-228600" lvl="3" marL="1828800" algn="l">
              <a:lnSpc>
                <a:spcPct val="90000"/>
              </a:lnSpc>
              <a:spcBef>
                <a:spcPts val="1000"/>
              </a:spcBef>
              <a:spcAft>
                <a:spcPts val="0"/>
              </a:spcAft>
              <a:buClr>
                <a:srgbClr val="505050"/>
              </a:buClr>
              <a:buSzPts val="2400"/>
              <a:buFont typeface="Open Sans"/>
              <a:buNone/>
              <a:defRPr b="1" sz="2400"/>
            </a:lvl4pPr>
            <a:lvl5pPr indent="-228600" lvl="4" marL="2286000" algn="l">
              <a:lnSpc>
                <a:spcPct val="90000"/>
              </a:lnSpc>
              <a:spcBef>
                <a:spcPts val="1000"/>
              </a:spcBef>
              <a:spcAft>
                <a:spcPts val="0"/>
              </a:spcAft>
              <a:buClr>
                <a:srgbClr val="505050"/>
              </a:buClr>
              <a:buSzPts val="2400"/>
              <a:buFont typeface="Open Sans"/>
              <a:buNone/>
              <a:defRPr b="1" sz="2400"/>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69" name="Google Shape;69;p16"/>
          <p:cNvSpPr txBox="1"/>
          <p:nvPr>
            <p:ph idx="2" type="body"/>
          </p:nvPr>
        </p:nvSpPr>
        <p:spPr>
          <a:xfrm>
            <a:off x="4629150" y="1190625"/>
            <a:ext cx="4057650" cy="695325"/>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505050"/>
              </a:buClr>
              <a:buSzPts val="1800"/>
              <a:buChar char="•"/>
              <a:defRPr/>
            </a:lvl1pPr>
            <a:lvl2pPr indent="-342900" lvl="1" marL="914400" algn="l">
              <a:lnSpc>
                <a:spcPct val="90000"/>
              </a:lnSpc>
              <a:spcBef>
                <a:spcPts val="1000"/>
              </a:spcBef>
              <a:spcAft>
                <a:spcPts val="0"/>
              </a:spcAft>
              <a:buClr>
                <a:srgbClr val="505050"/>
              </a:buClr>
              <a:buSzPts val="1800"/>
              <a:buChar char="•"/>
              <a:defRPr/>
            </a:lvl2pPr>
            <a:lvl3pPr indent="-342900" lvl="2" marL="1371600" algn="l">
              <a:lnSpc>
                <a:spcPct val="90000"/>
              </a:lnSpc>
              <a:spcBef>
                <a:spcPts val="1000"/>
              </a:spcBef>
              <a:spcAft>
                <a:spcPts val="0"/>
              </a:spcAft>
              <a:buClr>
                <a:srgbClr val="505050"/>
              </a:buClr>
              <a:buSzPts val="1800"/>
              <a:buChar char="•"/>
              <a:defRPr/>
            </a:lvl3pPr>
            <a:lvl4pPr indent="-342900" lvl="3" marL="1828800" algn="l">
              <a:lnSpc>
                <a:spcPct val="90000"/>
              </a:lnSpc>
              <a:spcBef>
                <a:spcPts val="1000"/>
              </a:spcBef>
              <a:spcAft>
                <a:spcPts val="0"/>
              </a:spcAft>
              <a:buClr>
                <a:srgbClr val="505050"/>
              </a:buClr>
              <a:buSzPts val="1800"/>
              <a:buChar char="•"/>
              <a:defRPr/>
            </a:lvl4pPr>
            <a:lvl5pPr indent="-342900" lvl="4" marL="2286000" algn="l">
              <a:lnSpc>
                <a:spcPct val="90000"/>
              </a:lnSpc>
              <a:spcBef>
                <a:spcPts val="1000"/>
              </a:spcBef>
              <a:spcAft>
                <a:spcPts val="0"/>
              </a:spcAft>
              <a:buClr>
                <a:srgbClr val="505050"/>
              </a:buClr>
              <a:buSzPts val="1800"/>
              <a:buChar char="•"/>
              <a:defRPr/>
            </a:lvl5pPr>
            <a:lvl6pPr indent="-342900" lvl="5" marL="2743200" algn="l">
              <a:lnSpc>
                <a:spcPct val="90000"/>
              </a:lnSpc>
              <a:spcBef>
                <a:spcPts val="1000"/>
              </a:spcBef>
              <a:spcAft>
                <a:spcPts val="0"/>
              </a:spcAft>
              <a:buClr>
                <a:srgbClr val="505050"/>
              </a:buClr>
              <a:buSzPts val="1800"/>
              <a:buChar char="•"/>
              <a:defRPr/>
            </a:lvl6pPr>
            <a:lvl7pPr indent="-342900" lvl="6" marL="3200400" algn="l">
              <a:lnSpc>
                <a:spcPct val="90000"/>
              </a:lnSpc>
              <a:spcBef>
                <a:spcPts val="1000"/>
              </a:spcBef>
              <a:spcAft>
                <a:spcPts val="0"/>
              </a:spcAft>
              <a:buClr>
                <a:srgbClr val="505050"/>
              </a:buClr>
              <a:buSzPts val="1800"/>
              <a:buChar char="•"/>
              <a:defRPr/>
            </a:lvl7pPr>
            <a:lvl8pPr indent="-342900" lvl="7" marL="3657600" algn="l">
              <a:lnSpc>
                <a:spcPct val="90000"/>
              </a:lnSpc>
              <a:spcBef>
                <a:spcPts val="1000"/>
              </a:spcBef>
              <a:spcAft>
                <a:spcPts val="0"/>
              </a:spcAft>
              <a:buClr>
                <a:srgbClr val="505050"/>
              </a:buClr>
              <a:buSzPts val="1800"/>
              <a:buChar char="•"/>
              <a:defRPr/>
            </a:lvl8pPr>
            <a:lvl9pPr indent="-342900" lvl="8" marL="4114800" algn="l">
              <a:lnSpc>
                <a:spcPct val="90000"/>
              </a:lnSpc>
              <a:spcBef>
                <a:spcPts val="1000"/>
              </a:spcBef>
              <a:spcAft>
                <a:spcPts val="0"/>
              </a:spcAft>
              <a:buClr>
                <a:srgbClr val="505050"/>
              </a:buClr>
              <a:buSzPts val="1800"/>
              <a:buChar char="•"/>
              <a:defRPr/>
            </a:lvl9pPr>
          </a:lstStyle>
          <a:p/>
        </p:txBody>
      </p:sp>
      <p:sp>
        <p:nvSpPr>
          <p:cNvPr id="70" name="Google Shape;70;p16"/>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17"/>
          <p:cNvSpPr txBox="1"/>
          <p:nvPr>
            <p:ph type="title"/>
          </p:nvPr>
        </p:nvSpPr>
        <p:spPr>
          <a:xfrm>
            <a:off x="457200" y="274639"/>
            <a:ext cx="8229600" cy="62071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3600"/>
              <a:buFont typeface="Open Sans"/>
              <a:buNone/>
              <a:defRPr>
                <a:solidFill>
                  <a:srgbClr val="FFFFFF"/>
                </a:solidFill>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p:txBody>
      </p:sp>
      <p:sp>
        <p:nvSpPr>
          <p:cNvPr id="73" name="Google Shape;73;p17"/>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1pPr>
            <a:lvl2pPr indent="0" lvl="1"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2pPr>
            <a:lvl3pPr indent="0" lvl="2"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3pPr>
            <a:lvl4pPr indent="0" lvl="3"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4pPr>
            <a:lvl5pPr indent="0" lvl="4"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5pPr>
            <a:lvl6pPr indent="0" lvl="5"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6pPr>
            <a:lvl7pPr indent="0" lvl="6"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7pPr>
            <a:lvl8pPr indent="0" lvl="7"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8pPr>
            <a:lvl9pPr indent="0" lvl="8" marL="0" algn="r">
              <a:lnSpc>
                <a:spcPct val="100000"/>
              </a:lnSpc>
              <a:spcBef>
                <a:spcPts val="0"/>
              </a:spcBef>
              <a:spcAft>
                <a:spcPts val="0"/>
              </a:spcAft>
              <a:buClr>
                <a:srgbClr val="505050"/>
              </a:buClr>
              <a:buSzPts val="1200"/>
              <a:buFont typeface="Open Sans"/>
              <a:buNone/>
              <a:defRPr sz="12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993776"/>
          </a:xfrm>
          <a:prstGeom prst="rect">
            <a:avLst/>
          </a:prstGeom>
          <a:noFill/>
          <a:ln>
            <a:noFill/>
          </a:ln>
        </p:spPr>
        <p:txBody>
          <a:bodyPr anchorCtr="0" anchor="ctr" bIns="45700" lIns="45700" spcFirstLastPara="1" rIns="45700" wrap="square" tIns="45700">
            <a:normAutofit/>
          </a:bodyPr>
          <a:lstStyle>
            <a:lvl1pPr lvl="0"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1pPr>
            <a:lvl2pPr lvl="1"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2pPr>
            <a:lvl3pPr lvl="2"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3pPr>
            <a:lvl4pPr lvl="3"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4pPr>
            <a:lvl5pPr lvl="4"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5pPr>
            <a:lvl6pPr lvl="5"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6pPr>
            <a:lvl7pPr lvl="6"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7pPr>
            <a:lvl8pPr lvl="7"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8pPr>
            <a:lvl9pPr lvl="8" marR="0" rtl="0" algn="l">
              <a:lnSpc>
                <a:spcPct val="90000"/>
              </a:lnSpc>
              <a:spcBef>
                <a:spcPts val="0"/>
              </a:spcBef>
              <a:spcAft>
                <a:spcPts val="0"/>
              </a:spcAft>
              <a:buClr>
                <a:schemeClr val="accent1"/>
              </a:buClr>
              <a:buSzPts val="3600"/>
              <a:buFont typeface="Open Sans"/>
              <a:buNone/>
              <a:defRPr b="1" i="0" sz="3600" u="none" cap="none" strike="noStrike">
                <a:solidFill>
                  <a:schemeClr val="accent1"/>
                </a:solidFill>
                <a:latin typeface="Open Sans"/>
                <a:ea typeface="Open Sans"/>
                <a:cs typeface="Open Sans"/>
                <a:sym typeface="Open Sans"/>
              </a:defRPr>
            </a:lvl9pPr>
          </a:lstStyle>
          <a:p/>
        </p:txBody>
      </p:sp>
      <p:sp>
        <p:nvSpPr>
          <p:cNvPr id="7" name="Google Shape;7;p1"/>
          <p:cNvSpPr txBox="1"/>
          <p:nvPr>
            <p:ph idx="1" type="body"/>
          </p:nvPr>
        </p:nvSpPr>
        <p:spPr>
          <a:xfrm>
            <a:off x="457200" y="1370012"/>
            <a:ext cx="8229600" cy="3106739"/>
          </a:xfrm>
          <a:prstGeom prst="rect">
            <a:avLst/>
          </a:prstGeom>
          <a:noFill/>
          <a:ln>
            <a:noFill/>
          </a:ln>
        </p:spPr>
        <p:txBody>
          <a:bodyPr anchorCtr="0" anchor="t" bIns="45700" lIns="45700" spcFirstLastPara="1" rIns="45700" wrap="square" tIns="45700">
            <a:normAutofit/>
          </a:bodyPr>
          <a:lstStyle>
            <a:lvl1pPr indent="-406400" lvl="0" marL="4572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1pPr>
            <a:lvl2pPr indent="-406400" lvl="1" marL="9144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2pPr>
            <a:lvl3pPr indent="-406400" lvl="2" marL="13716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3pPr>
            <a:lvl4pPr indent="-406400" lvl="3" marL="18288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4pPr>
            <a:lvl5pPr indent="-406400" lvl="4" marL="22860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5pPr>
            <a:lvl6pPr indent="-406400" lvl="5" marL="27432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6pPr>
            <a:lvl7pPr indent="-406400" lvl="6" marL="32004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7pPr>
            <a:lvl8pPr indent="-406400" lvl="7" marL="36576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8pPr>
            <a:lvl9pPr indent="-406400" lvl="8" marL="4114800" marR="0" rtl="0" algn="l">
              <a:lnSpc>
                <a:spcPct val="90000"/>
              </a:lnSpc>
              <a:spcBef>
                <a:spcPts val="1000"/>
              </a:spcBef>
              <a:spcAft>
                <a:spcPts val="0"/>
              </a:spcAft>
              <a:buClr>
                <a:srgbClr val="505050"/>
              </a:buClr>
              <a:buSzPts val="2800"/>
              <a:buFont typeface="Arial"/>
              <a:buChar char="•"/>
              <a:defRPr b="0" i="0" sz="2800" u="none" cap="none" strike="noStrike">
                <a:solidFill>
                  <a:srgbClr val="505050"/>
                </a:solidFill>
                <a:latin typeface="Open Sans"/>
                <a:ea typeface="Open Sans"/>
                <a:cs typeface="Open Sans"/>
                <a:sym typeface="Open Sans"/>
              </a:defRPr>
            </a:lvl9pPr>
          </a:lstStyle>
          <a:p/>
        </p:txBody>
      </p:sp>
      <p:sp>
        <p:nvSpPr>
          <p:cNvPr id="8" name="Google Shape;8;p1"/>
          <p:cNvSpPr txBox="1"/>
          <p:nvPr>
            <p:ph idx="12" type="sldNum"/>
          </p:nvPr>
        </p:nvSpPr>
        <p:spPr>
          <a:xfrm>
            <a:off x="6279546" y="4632643"/>
            <a:ext cx="273654" cy="269239"/>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1pPr>
            <a:lvl2pPr indent="0" lvl="1"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2pPr>
            <a:lvl3pPr indent="0" lvl="2"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3pPr>
            <a:lvl4pPr indent="0" lvl="3"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4pPr>
            <a:lvl5pPr indent="0" lvl="4"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5pPr>
            <a:lvl6pPr indent="0" lvl="5"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6pPr>
            <a:lvl7pPr indent="0" lvl="6"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7pPr>
            <a:lvl8pPr indent="0" lvl="7"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8pPr>
            <a:lvl9pPr indent="0" lvl="8" marL="0" marR="0" rtl="0" algn="r">
              <a:lnSpc>
                <a:spcPct val="100000"/>
              </a:lnSpc>
              <a:spcBef>
                <a:spcPts val="0"/>
              </a:spcBef>
              <a:spcAft>
                <a:spcPts val="0"/>
              </a:spcAft>
              <a:buClr>
                <a:srgbClr val="505050"/>
              </a:buClr>
              <a:buSzPts val="1200"/>
              <a:buFont typeface="Open Sans"/>
              <a:buNone/>
              <a:defRPr b="0" i="0" sz="1200" u="none" cap="none" strike="noStrike">
                <a:solidFill>
                  <a:srgbClr val="505050"/>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2.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23.jpg"/><Relationship Id="rId5" Type="http://schemas.openxmlformats.org/officeDocument/2006/relationships/image" Target="../media/image24.png"/><Relationship Id="rId6"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8"/>
          <p:cNvSpPr txBox="1"/>
          <p:nvPr>
            <p:ph idx="4294967295" type="subTitle"/>
          </p:nvPr>
        </p:nvSpPr>
        <p:spPr>
          <a:xfrm>
            <a:off x="3097033" y="2851105"/>
            <a:ext cx="2540443" cy="1359538"/>
          </a:xfrm>
          <a:prstGeom prst="rect">
            <a:avLst/>
          </a:prstGeom>
          <a:noFill/>
          <a:ln>
            <a:noFill/>
          </a:ln>
        </p:spPr>
        <p:txBody>
          <a:bodyPr anchorCtr="0" anchor="t" bIns="45700" lIns="45700" spcFirstLastPara="1" rIns="45700" wrap="square" tIns="45700">
            <a:normAutofit/>
          </a:bodyPr>
          <a:lstStyle/>
          <a:p>
            <a:pPr indent="-228600" lvl="0" marL="228600" marR="0" rtl="0" algn="ctr">
              <a:lnSpc>
                <a:spcPct val="200000"/>
              </a:lnSpc>
              <a:spcBef>
                <a:spcPts val="0"/>
              </a:spcBef>
              <a:spcAft>
                <a:spcPts val="0"/>
              </a:spcAft>
              <a:buClr>
                <a:srgbClr val="505050"/>
              </a:buClr>
              <a:buSzPts val="2800"/>
              <a:buFont typeface="Arial"/>
              <a:buChar char="•"/>
            </a:pPr>
            <a:r>
              <a:rPr b="0" i="0" lang="en-US" sz="2800" u="none" cap="none" strike="noStrike">
                <a:solidFill>
                  <a:srgbClr val="505050"/>
                </a:solidFill>
                <a:latin typeface="Times New Roman"/>
                <a:ea typeface="Times New Roman"/>
                <a:cs typeface="Times New Roman"/>
                <a:sym typeface="Times New Roman"/>
              </a:rPr>
              <a:t>Jonathan Hus</a:t>
            </a:r>
            <a:endParaRPr/>
          </a:p>
        </p:txBody>
      </p:sp>
      <p:sp>
        <p:nvSpPr>
          <p:cNvPr id="79" name="Google Shape;79;p18"/>
          <p:cNvSpPr txBox="1"/>
          <p:nvPr>
            <p:ph idx="4294967295" type="ctrTitle"/>
          </p:nvPr>
        </p:nvSpPr>
        <p:spPr>
          <a:xfrm>
            <a:off x="548635" y="1227277"/>
            <a:ext cx="7637237" cy="1488657"/>
          </a:xfrm>
          <a:prstGeom prst="rect">
            <a:avLst/>
          </a:prstGeom>
          <a:noFill/>
          <a:ln>
            <a:noFill/>
          </a:ln>
        </p:spPr>
        <p:txBody>
          <a:bodyPr anchorCtr="0" anchor="ctr" bIns="45700" lIns="45700" spcFirstLastPara="1" rIns="45700" wrap="square" tIns="45700">
            <a:normAutofit/>
          </a:bodyPr>
          <a:lstStyle/>
          <a:p>
            <a:pPr indent="0" lvl="0" marL="0" marR="0" rtl="0" algn="ctr">
              <a:lnSpc>
                <a:spcPct val="90000"/>
              </a:lnSpc>
              <a:spcBef>
                <a:spcPts val="0"/>
              </a:spcBef>
              <a:spcAft>
                <a:spcPts val="0"/>
              </a:spcAft>
              <a:buClr>
                <a:srgbClr val="FFFB00"/>
              </a:buClr>
              <a:buSzPts val="2800"/>
              <a:buFont typeface="Times New Roman"/>
              <a:buNone/>
            </a:pPr>
            <a:r>
              <a:rPr b="1" i="0" lang="en-US" sz="2800" u="none" cap="none" strike="noStrike">
                <a:solidFill>
                  <a:srgbClr val="FFFB00"/>
                </a:solidFill>
                <a:latin typeface="Times New Roman"/>
                <a:ea typeface="Times New Roman"/>
                <a:cs typeface="Times New Roman"/>
                <a:sym typeface="Times New Roman"/>
              </a:rPr>
              <a:t>Nanocrystalline Silver Layer of Knitted Polyester Outperforms Other Silver-Containing Wound</a:t>
            </a:r>
            <a:endParaRPr b="1" i="0" sz="2100" u="none" cap="none" strike="noStrike">
              <a:solidFill>
                <a:schemeClr val="accent1"/>
              </a:solidFill>
              <a:latin typeface="Open Sans"/>
              <a:ea typeface="Open Sans"/>
              <a:cs typeface="Open Sans"/>
              <a:sym typeface="Open Sans"/>
            </a:endParaRPr>
          </a:p>
          <a:p>
            <a:pPr indent="0" lvl="0" marL="0" marR="0" rtl="0" algn="ctr">
              <a:lnSpc>
                <a:spcPct val="90000"/>
              </a:lnSpc>
              <a:spcBef>
                <a:spcPts val="0"/>
              </a:spcBef>
              <a:spcAft>
                <a:spcPts val="0"/>
              </a:spcAft>
              <a:buClr>
                <a:srgbClr val="FFFB00"/>
              </a:buClr>
              <a:buSzPts val="2800"/>
              <a:buFont typeface="Times New Roman"/>
              <a:buNone/>
            </a:pPr>
            <a:r>
              <a:rPr b="1" i="0" lang="en-US" sz="2800" u="none" cap="none" strike="noStrike">
                <a:solidFill>
                  <a:srgbClr val="FFFB00"/>
                </a:solidFill>
                <a:latin typeface="Times New Roman"/>
                <a:ea typeface="Times New Roman"/>
                <a:cs typeface="Times New Roman"/>
                <a:sym typeface="Times New Roman"/>
              </a:rPr>
              <a:t>Dressings in an </a:t>
            </a:r>
            <a:r>
              <a:rPr b="1" i="1" lang="en-US" sz="2800" u="none" cap="none" strike="noStrike">
                <a:solidFill>
                  <a:srgbClr val="FFFB00"/>
                </a:solidFill>
                <a:latin typeface="Times New Roman"/>
                <a:ea typeface="Times New Roman"/>
                <a:cs typeface="Times New Roman"/>
                <a:sym typeface="Times New Roman"/>
              </a:rPr>
              <a:t>In Vitro</a:t>
            </a:r>
            <a:r>
              <a:rPr b="1" i="0" lang="en-US" sz="2800" u="none" cap="none" strike="noStrike">
                <a:solidFill>
                  <a:srgbClr val="FFFB00"/>
                </a:solidFill>
                <a:latin typeface="Times New Roman"/>
                <a:ea typeface="Times New Roman"/>
                <a:cs typeface="Times New Roman"/>
                <a:sym typeface="Times New Roman"/>
              </a:rPr>
              <a:t> Wound Model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9"/>
          <p:cNvSpPr txBox="1"/>
          <p:nvPr>
            <p:ph idx="1" type="body"/>
          </p:nvPr>
        </p:nvSpPr>
        <p:spPr>
          <a:xfrm>
            <a:off x="562164" y="971550"/>
            <a:ext cx="7438836" cy="3657600"/>
          </a:xfrm>
          <a:prstGeom prst="rect">
            <a:avLst/>
          </a:prstGeom>
          <a:no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Clr>
                <a:srgbClr val="FFFFFF"/>
              </a:buClr>
              <a:buSzPts val="2400"/>
              <a:buNone/>
            </a:pPr>
            <a:r>
              <a:t/>
            </a:r>
            <a:endParaRPr/>
          </a:p>
          <a:p>
            <a:pPr indent="0" lvl="0" marL="0" rtl="0" algn="l">
              <a:lnSpc>
                <a:spcPct val="90000"/>
              </a:lnSpc>
              <a:spcBef>
                <a:spcPts val="1000"/>
              </a:spcBef>
              <a:spcAft>
                <a:spcPts val="0"/>
              </a:spcAft>
              <a:buClr>
                <a:srgbClr val="FFFFFF"/>
              </a:buClr>
              <a:buSzPts val="1800"/>
              <a:buNone/>
            </a:pPr>
            <a:r>
              <a:rPr lang="en-US" sz="1800">
                <a:latin typeface="Times New Roman"/>
                <a:ea typeface="Times New Roman"/>
                <a:cs typeface="Times New Roman"/>
                <a:sym typeface="Times New Roman"/>
              </a:rPr>
              <a:t>Speaker Name: Jonathan Hus</a:t>
            </a:r>
            <a:endParaRPr/>
          </a:p>
          <a:p>
            <a:pPr indent="0" lvl="0" marL="0" rtl="0" algn="l">
              <a:lnSpc>
                <a:spcPct val="90000"/>
              </a:lnSpc>
              <a:spcBef>
                <a:spcPts val="1000"/>
              </a:spcBef>
              <a:spcAft>
                <a:spcPts val="0"/>
              </a:spcAft>
              <a:buClr>
                <a:srgbClr val="FFFFFF"/>
              </a:buClr>
              <a:buSzPts val="2400"/>
              <a:buNone/>
            </a:pPr>
            <a:r>
              <a:t/>
            </a:r>
            <a:endParaRPr/>
          </a:p>
          <a:p>
            <a:pPr indent="0" lvl="0" marL="0" rtl="0" algn="l">
              <a:lnSpc>
                <a:spcPct val="90000"/>
              </a:lnSpc>
              <a:spcBef>
                <a:spcPts val="1000"/>
              </a:spcBef>
              <a:spcAft>
                <a:spcPts val="0"/>
              </a:spcAft>
              <a:buClr>
                <a:srgbClr val="FFFFFF"/>
              </a:buClr>
              <a:buSzPts val="1800"/>
              <a:buNone/>
            </a:pPr>
            <a:r>
              <a:rPr lang="en-US" sz="1800">
                <a:latin typeface="Times New Roman"/>
                <a:ea typeface="Times New Roman"/>
                <a:cs typeface="Times New Roman"/>
                <a:sym typeface="Times New Roman"/>
              </a:rPr>
              <a:t>I do not have any relevant financial relationship(s) with any commercial interest that pertains to the content of my presentation.  </a:t>
            </a:r>
            <a:endParaRPr/>
          </a:p>
        </p:txBody>
      </p:sp>
      <p:sp>
        <p:nvSpPr>
          <p:cNvPr id="85" name="Google Shape;85;p19"/>
          <p:cNvSpPr txBox="1"/>
          <p:nvPr>
            <p:ph type="title"/>
          </p:nvPr>
        </p:nvSpPr>
        <p:spPr>
          <a:xfrm>
            <a:off x="533400" y="133350"/>
            <a:ext cx="5867400" cy="685803"/>
          </a:xfrm>
          <a:prstGeom prst="rect">
            <a:avLst/>
          </a:prstGeom>
          <a:noFill/>
          <a:ln>
            <a:noFill/>
          </a:ln>
        </p:spPr>
        <p:txBody>
          <a:bodyPr anchorCtr="0" anchor="b" bIns="45700" lIns="45700" spcFirstLastPara="1" rIns="45700" wrap="square" tIns="45700">
            <a:normAutofit/>
          </a:bodyPr>
          <a:lstStyle/>
          <a:p>
            <a:pPr indent="0" lvl="0" marL="0" rtl="0" algn="l">
              <a:lnSpc>
                <a:spcPct val="90000"/>
              </a:lnSpc>
              <a:spcBef>
                <a:spcPts val="0"/>
              </a:spcBef>
              <a:spcAft>
                <a:spcPts val="0"/>
              </a:spcAft>
              <a:buClr>
                <a:srgbClr val="FFFFFF"/>
              </a:buClr>
              <a:buSzPts val="3100"/>
              <a:buFont typeface="Open Sans"/>
              <a:buNone/>
            </a:pPr>
            <a:r>
              <a:rPr lang="en-US" sz="3100"/>
              <a:t>Disclosure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0"/>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Autofit/>
          </a:bodyPr>
          <a:lstStyle/>
          <a:p>
            <a:pPr indent="0" lvl="0" marL="0" rtl="0" algn="l">
              <a:lnSpc>
                <a:spcPct val="90000"/>
              </a:lnSpc>
              <a:spcBef>
                <a:spcPts val="0"/>
              </a:spcBef>
              <a:spcAft>
                <a:spcPts val="0"/>
              </a:spcAft>
              <a:buClr>
                <a:srgbClr val="FFFFFF"/>
              </a:buClr>
              <a:buSzPts val="2900"/>
              <a:buFont typeface="Open Sans"/>
              <a:buNone/>
            </a:pPr>
            <a:r>
              <a:rPr b="1" i="0" lang="en-US" sz="2900" u="none" cap="none" strike="noStrike">
                <a:solidFill>
                  <a:srgbClr val="FFFFFF"/>
                </a:solidFill>
                <a:latin typeface="Open Sans"/>
                <a:ea typeface="Open Sans"/>
                <a:cs typeface="Open Sans"/>
                <a:sym typeface="Open Sans"/>
              </a:rPr>
              <a:t>Silver-Containing Wound Dressings (SCWDs)</a:t>
            </a:r>
            <a:endParaRPr b="1" i="0" sz="2900" u="none" cap="none" strike="noStrike">
              <a:solidFill>
                <a:srgbClr val="FFFFFF"/>
              </a:solidFill>
              <a:latin typeface="Open Sans"/>
              <a:ea typeface="Open Sans"/>
              <a:cs typeface="Open Sans"/>
              <a:sym typeface="Open Sans"/>
            </a:endParaRPr>
          </a:p>
        </p:txBody>
      </p:sp>
      <p:pic>
        <p:nvPicPr>
          <p:cNvPr descr="Image" id="91" name="Google Shape;91;p20"/>
          <p:cNvPicPr preferRelativeResize="0"/>
          <p:nvPr/>
        </p:nvPicPr>
        <p:blipFill rotWithShape="1">
          <a:blip r:embed="rId3">
            <a:alphaModFix/>
          </a:blip>
          <a:srcRect b="0" l="0" r="0" t="0"/>
          <a:stretch/>
        </p:blipFill>
        <p:spPr>
          <a:xfrm>
            <a:off x="558963" y="2204266"/>
            <a:ext cx="1562219" cy="1075222"/>
          </a:xfrm>
          <a:prstGeom prst="rect">
            <a:avLst/>
          </a:prstGeom>
          <a:noFill/>
          <a:ln cap="flat" cmpd="sng" w="12700">
            <a:solidFill>
              <a:schemeClr val="accent1"/>
            </a:solidFill>
            <a:prstDash val="solid"/>
            <a:miter lim="400000"/>
            <a:headEnd len="sm" w="sm" type="none"/>
            <a:tailEnd len="sm" w="sm" type="none"/>
          </a:ln>
        </p:spPr>
      </p:pic>
      <p:pic>
        <p:nvPicPr>
          <p:cNvPr descr="Image" id="92" name="Google Shape;92;p20"/>
          <p:cNvPicPr preferRelativeResize="0"/>
          <p:nvPr/>
        </p:nvPicPr>
        <p:blipFill rotWithShape="1">
          <a:blip r:embed="rId4">
            <a:alphaModFix/>
          </a:blip>
          <a:srcRect b="0" l="0" r="0" t="0"/>
          <a:stretch/>
        </p:blipFill>
        <p:spPr>
          <a:xfrm>
            <a:off x="561834" y="1444403"/>
            <a:ext cx="701042" cy="701042"/>
          </a:xfrm>
          <a:prstGeom prst="rect">
            <a:avLst/>
          </a:prstGeom>
          <a:noFill/>
          <a:ln cap="flat" cmpd="sng" w="12700">
            <a:solidFill>
              <a:schemeClr val="accent1"/>
            </a:solidFill>
            <a:prstDash val="solid"/>
            <a:miter lim="400000"/>
            <a:headEnd len="sm" w="sm" type="none"/>
            <a:tailEnd len="sm" w="sm" type="none"/>
          </a:ln>
        </p:spPr>
      </p:pic>
      <p:pic>
        <p:nvPicPr>
          <p:cNvPr descr="Image" id="93" name="Google Shape;93;p20"/>
          <p:cNvPicPr preferRelativeResize="0"/>
          <p:nvPr/>
        </p:nvPicPr>
        <p:blipFill rotWithShape="1">
          <a:blip r:embed="rId5">
            <a:alphaModFix/>
          </a:blip>
          <a:srcRect b="0" l="0" r="0" t="0"/>
          <a:stretch/>
        </p:blipFill>
        <p:spPr>
          <a:xfrm>
            <a:off x="1405121" y="1444403"/>
            <a:ext cx="701041" cy="701042"/>
          </a:xfrm>
          <a:prstGeom prst="rect">
            <a:avLst/>
          </a:prstGeom>
          <a:noFill/>
          <a:ln cap="flat" cmpd="sng" w="12700">
            <a:solidFill>
              <a:schemeClr val="accent1"/>
            </a:solidFill>
            <a:prstDash val="solid"/>
            <a:miter lim="400000"/>
            <a:headEnd len="sm" w="sm" type="none"/>
            <a:tailEnd len="sm" w="sm" type="none"/>
          </a:ln>
        </p:spPr>
      </p:pic>
      <p:sp>
        <p:nvSpPr>
          <p:cNvPr id="94" name="Google Shape;94;p20"/>
          <p:cNvSpPr txBox="1"/>
          <p:nvPr/>
        </p:nvSpPr>
        <p:spPr>
          <a:xfrm>
            <a:off x="1405121" y="1994380"/>
            <a:ext cx="1064643" cy="1422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300"/>
              <a:buFont typeface="Open Sans"/>
              <a:buNone/>
            </a:pPr>
            <a:r>
              <a:rPr b="0" i="0" lang="en-US" sz="300" u="none" cap="none" strike="noStrike">
                <a:solidFill>
                  <a:srgbClr val="505050"/>
                </a:solidFill>
                <a:latin typeface="Open Sans"/>
                <a:ea typeface="Open Sans"/>
                <a:cs typeface="Open Sans"/>
                <a:sym typeface="Open Sans"/>
              </a:rPr>
              <a:t>https://encrypted-tbn0.gstatic.com</a:t>
            </a:r>
            <a:endParaRPr/>
          </a:p>
        </p:txBody>
      </p:sp>
      <p:sp>
        <p:nvSpPr>
          <p:cNvPr id="95" name="Google Shape;95;p20"/>
          <p:cNvSpPr txBox="1"/>
          <p:nvPr/>
        </p:nvSpPr>
        <p:spPr>
          <a:xfrm>
            <a:off x="573960" y="1994380"/>
            <a:ext cx="884794" cy="1422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300"/>
              <a:buFont typeface="Open Sans"/>
              <a:buNone/>
            </a:pPr>
            <a:r>
              <a:rPr b="0" i="0" lang="en-US" sz="300" u="none" cap="none" strike="noStrike">
                <a:solidFill>
                  <a:srgbClr val="505050"/>
                </a:solidFill>
                <a:latin typeface="Open Sans"/>
                <a:ea typeface="Open Sans"/>
                <a:cs typeface="Open Sans"/>
                <a:sym typeface="Open Sans"/>
              </a:rPr>
              <a:t>https://www.blowoutmedical.com</a:t>
            </a:r>
            <a:endParaRPr b="0" i="0" sz="300" u="none" cap="none" strike="noStrike">
              <a:solidFill>
                <a:srgbClr val="505050"/>
              </a:solidFill>
              <a:latin typeface="Open Sans"/>
              <a:ea typeface="Open Sans"/>
              <a:cs typeface="Open Sans"/>
              <a:sym typeface="Open Sans"/>
            </a:endParaRPr>
          </a:p>
        </p:txBody>
      </p:sp>
      <p:sp>
        <p:nvSpPr>
          <p:cNvPr id="96" name="Google Shape;96;p20"/>
          <p:cNvSpPr txBox="1"/>
          <p:nvPr/>
        </p:nvSpPr>
        <p:spPr>
          <a:xfrm>
            <a:off x="535548" y="3061853"/>
            <a:ext cx="1079377" cy="1676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500"/>
              <a:buFont typeface="Open Sans"/>
              <a:buNone/>
            </a:pPr>
            <a:r>
              <a:rPr b="0" i="0" lang="en-US" sz="500" u="none" cap="none" strike="noStrike">
                <a:solidFill>
                  <a:srgbClr val="505050"/>
                </a:solidFill>
                <a:latin typeface="Open Sans"/>
                <a:ea typeface="Open Sans"/>
                <a:cs typeface="Open Sans"/>
                <a:sym typeface="Open Sans"/>
              </a:rPr>
              <a:t>https://encrypted-tbn0.gstatic.com</a:t>
            </a:r>
            <a:endParaRPr/>
          </a:p>
        </p:txBody>
      </p:sp>
      <p:sp>
        <p:nvSpPr>
          <p:cNvPr id="97" name="Google Shape;97;p20"/>
          <p:cNvSpPr txBox="1"/>
          <p:nvPr/>
        </p:nvSpPr>
        <p:spPr>
          <a:xfrm>
            <a:off x="510062" y="3347134"/>
            <a:ext cx="2062097" cy="3962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2000"/>
              <a:buFont typeface="Open Sans"/>
              <a:buNone/>
            </a:pPr>
            <a:r>
              <a:rPr b="0" i="0" lang="en-US" sz="2000" u="none" cap="none" strike="noStrike">
                <a:solidFill>
                  <a:srgbClr val="505050"/>
                </a:solidFill>
                <a:latin typeface="Open Sans"/>
                <a:ea typeface="Open Sans"/>
                <a:cs typeface="Open Sans"/>
                <a:sym typeface="Open Sans"/>
              </a:rPr>
              <a:t>Wound dressings</a:t>
            </a:r>
            <a:endParaRPr/>
          </a:p>
        </p:txBody>
      </p:sp>
      <p:cxnSp>
        <p:nvCxnSpPr>
          <p:cNvPr id="98" name="Google Shape;98;p20"/>
          <p:cNvCxnSpPr/>
          <p:nvPr/>
        </p:nvCxnSpPr>
        <p:spPr>
          <a:xfrm>
            <a:off x="2357009" y="2175326"/>
            <a:ext cx="1488831" cy="1"/>
          </a:xfrm>
          <a:prstGeom prst="straightConnector1">
            <a:avLst/>
          </a:prstGeom>
          <a:noFill/>
          <a:ln cap="flat" cmpd="sng" w="12700">
            <a:solidFill>
              <a:schemeClr val="accent1"/>
            </a:solidFill>
            <a:prstDash val="solid"/>
            <a:miter lim="8000"/>
            <a:headEnd len="sm" w="sm" type="none"/>
            <a:tailEnd len="med" w="med" type="triangle"/>
          </a:ln>
        </p:spPr>
      </p:cxnSp>
      <p:sp>
        <p:nvSpPr>
          <p:cNvPr id="99" name="Google Shape;99;p20"/>
          <p:cNvSpPr txBox="1"/>
          <p:nvPr/>
        </p:nvSpPr>
        <p:spPr>
          <a:xfrm>
            <a:off x="2312486" y="1698150"/>
            <a:ext cx="1600730" cy="3962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2000"/>
              <a:buFont typeface="Open Sans"/>
              <a:buNone/>
            </a:pPr>
            <a:r>
              <a:rPr b="0" i="0" lang="en-US" sz="2000" u="none" cap="none" strike="noStrike">
                <a:solidFill>
                  <a:srgbClr val="505050"/>
                </a:solidFill>
                <a:latin typeface="Open Sans"/>
                <a:ea typeface="Open Sans"/>
                <a:cs typeface="Open Sans"/>
                <a:sym typeface="Open Sans"/>
              </a:rPr>
              <a:t>add silver ion</a:t>
            </a:r>
            <a:endParaRPr/>
          </a:p>
        </p:txBody>
      </p:sp>
      <p:pic>
        <p:nvPicPr>
          <p:cNvPr descr="Image" id="100" name="Google Shape;100;p20"/>
          <p:cNvPicPr preferRelativeResize="0"/>
          <p:nvPr/>
        </p:nvPicPr>
        <p:blipFill rotWithShape="1">
          <a:blip r:embed="rId3">
            <a:alphaModFix/>
          </a:blip>
          <a:srcRect b="0" l="0" r="0" t="0"/>
          <a:stretch/>
        </p:blipFill>
        <p:spPr>
          <a:xfrm>
            <a:off x="4000880" y="2274447"/>
            <a:ext cx="1562219" cy="1075220"/>
          </a:xfrm>
          <a:prstGeom prst="rect">
            <a:avLst/>
          </a:prstGeom>
          <a:noFill/>
          <a:ln cap="flat" cmpd="sng" w="12700">
            <a:solidFill>
              <a:schemeClr val="accent1"/>
            </a:solidFill>
            <a:prstDash val="solid"/>
            <a:miter lim="400000"/>
            <a:headEnd len="sm" w="sm" type="none"/>
            <a:tailEnd len="sm" w="sm" type="none"/>
          </a:ln>
        </p:spPr>
      </p:pic>
      <p:pic>
        <p:nvPicPr>
          <p:cNvPr descr="Image" id="101" name="Google Shape;101;p20"/>
          <p:cNvPicPr preferRelativeResize="0"/>
          <p:nvPr/>
        </p:nvPicPr>
        <p:blipFill rotWithShape="1">
          <a:blip r:embed="rId4">
            <a:alphaModFix/>
          </a:blip>
          <a:srcRect b="0" l="0" r="0" t="0"/>
          <a:stretch/>
        </p:blipFill>
        <p:spPr>
          <a:xfrm>
            <a:off x="3996138" y="1507865"/>
            <a:ext cx="701042" cy="701042"/>
          </a:xfrm>
          <a:prstGeom prst="rect">
            <a:avLst/>
          </a:prstGeom>
          <a:noFill/>
          <a:ln cap="flat" cmpd="sng" w="12700">
            <a:solidFill>
              <a:schemeClr val="accent1"/>
            </a:solidFill>
            <a:prstDash val="solid"/>
            <a:miter lim="400000"/>
            <a:headEnd len="sm" w="sm" type="none"/>
            <a:tailEnd len="sm" w="sm" type="none"/>
          </a:ln>
        </p:spPr>
      </p:pic>
      <p:pic>
        <p:nvPicPr>
          <p:cNvPr descr="Image" id="102" name="Google Shape;102;p20"/>
          <p:cNvPicPr preferRelativeResize="0"/>
          <p:nvPr/>
        </p:nvPicPr>
        <p:blipFill rotWithShape="1">
          <a:blip r:embed="rId5">
            <a:alphaModFix/>
          </a:blip>
          <a:srcRect b="0" l="0" r="0" t="0"/>
          <a:stretch/>
        </p:blipFill>
        <p:spPr>
          <a:xfrm>
            <a:off x="4858512" y="1507865"/>
            <a:ext cx="701043" cy="701043"/>
          </a:xfrm>
          <a:prstGeom prst="rect">
            <a:avLst/>
          </a:prstGeom>
          <a:noFill/>
          <a:ln cap="flat" cmpd="sng" w="12700">
            <a:solidFill>
              <a:schemeClr val="accent1"/>
            </a:solidFill>
            <a:prstDash val="solid"/>
            <a:miter lim="400000"/>
            <a:headEnd len="sm" w="sm" type="none"/>
            <a:tailEnd len="sm" w="sm" type="none"/>
          </a:ln>
        </p:spPr>
      </p:pic>
      <p:sp>
        <p:nvSpPr>
          <p:cNvPr id="103" name="Google Shape;103;p20"/>
          <p:cNvSpPr txBox="1"/>
          <p:nvPr/>
        </p:nvSpPr>
        <p:spPr>
          <a:xfrm>
            <a:off x="4028844" y="1469644"/>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4" name="Google Shape;104;p20"/>
          <p:cNvSpPr txBox="1"/>
          <p:nvPr/>
        </p:nvSpPr>
        <p:spPr>
          <a:xfrm>
            <a:off x="4270707" y="1573391"/>
            <a:ext cx="390836"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5" name="Google Shape;105;p20"/>
          <p:cNvSpPr txBox="1"/>
          <p:nvPr/>
        </p:nvSpPr>
        <p:spPr>
          <a:xfrm>
            <a:off x="4069360" y="1784789"/>
            <a:ext cx="390836"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6" name="Google Shape;106;p20"/>
          <p:cNvSpPr txBox="1"/>
          <p:nvPr/>
        </p:nvSpPr>
        <p:spPr>
          <a:xfrm>
            <a:off x="4740197" y="2309565"/>
            <a:ext cx="390836"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7" name="Google Shape;107;p20"/>
          <p:cNvSpPr txBox="1"/>
          <p:nvPr/>
        </p:nvSpPr>
        <p:spPr>
          <a:xfrm>
            <a:off x="4012083" y="2947485"/>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8" name="Google Shape;108;p20"/>
          <p:cNvSpPr txBox="1"/>
          <p:nvPr/>
        </p:nvSpPr>
        <p:spPr>
          <a:xfrm>
            <a:off x="5120835" y="2529167"/>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09" name="Google Shape;109;p20"/>
          <p:cNvSpPr txBox="1"/>
          <p:nvPr/>
        </p:nvSpPr>
        <p:spPr>
          <a:xfrm>
            <a:off x="4192239" y="2575297"/>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10" name="Google Shape;110;p20"/>
          <p:cNvSpPr txBox="1"/>
          <p:nvPr/>
        </p:nvSpPr>
        <p:spPr>
          <a:xfrm>
            <a:off x="4568771" y="2786116"/>
            <a:ext cx="390836"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11" name="Google Shape;111;p20"/>
          <p:cNvSpPr txBox="1"/>
          <p:nvPr/>
        </p:nvSpPr>
        <p:spPr>
          <a:xfrm>
            <a:off x="4853723" y="1464267"/>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sp>
        <p:nvSpPr>
          <p:cNvPr id="112" name="Google Shape;112;p20"/>
          <p:cNvSpPr txBox="1"/>
          <p:nvPr/>
        </p:nvSpPr>
        <p:spPr>
          <a:xfrm>
            <a:off x="5120835" y="1835107"/>
            <a:ext cx="390835" cy="3073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1400"/>
              <a:buFont typeface="Open Sans"/>
              <a:buNone/>
            </a:pPr>
            <a:r>
              <a:rPr b="0" i="0" lang="en-US" sz="1400" u="none" cap="none" strike="noStrike">
                <a:solidFill>
                  <a:srgbClr val="282828"/>
                </a:solidFill>
                <a:latin typeface="Open Sans"/>
                <a:ea typeface="Open Sans"/>
                <a:cs typeface="Open Sans"/>
                <a:sym typeface="Open Sans"/>
              </a:rPr>
              <a:t>Ag</a:t>
            </a:r>
            <a:r>
              <a:rPr b="0" baseline="30000" i="0" lang="en-US" sz="1400" u="none" cap="none" strike="noStrike">
                <a:solidFill>
                  <a:srgbClr val="282828"/>
                </a:solidFill>
                <a:latin typeface="Open Sans"/>
                <a:ea typeface="Open Sans"/>
                <a:cs typeface="Open Sans"/>
                <a:sym typeface="Open Sans"/>
              </a:rPr>
              <a:t>+</a:t>
            </a:r>
            <a:endParaRPr/>
          </a:p>
        </p:txBody>
      </p:sp>
      <p:cxnSp>
        <p:nvCxnSpPr>
          <p:cNvPr id="113" name="Google Shape;113;p20"/>
          <p:cNvCxnSpPr/>
          <p:nvPr/>
        </p:nvCxnSpPr>
        <p:spPr>
          <a:xfrm>
            <a:off x="5835601" y="2217467"/>
            <a:ext cx="928174" cy="2"/>
          </a:xfrm>
          <a:prstGeom prst="straightConnector1">
            <a:avLst/>
          </a:prstGeom>
          <a:noFill/>
          <a:ln cap="flat" cmpd="sng" w="12700">
            <a:solidFill>
              <a:schemeClr val="accent1"/>
            </a:solidFill>
            <a:prstDash val="solid"/>
            <a:miter lim="8000"/>
            <a:headEnd len="sm" w="sm" type="none"/>
            <a:tailEnd len="med" w="med" type="triangle"/>
          </a:ln>
        </p:spPr>
      </p:cxnSp>
      <p:pic>
        <p:nvPicPr>
          <p:cNvPr descr="Image" id="114" name="Google Shape;114;p20"/>
          <p:cNvPicPr preferRelativeResize="0"/>
          <p:nvPr/>
        </p:nvPicPr>
        <p:blipFill rotWithShape="1">
          <a:blip r:embed="rId6">
            <a:alphaModFix/>
          </a:blip>
          <a:srcRect b="0" l="0" r="0" t="0"/>
          <a:stretch/>
        </p:blipFill>
        <p:spPr>
          <a:xfrm>
            <a:off x="7197218" y="1583154"/>
            <a:ext cx="1488832" cy="1488830"/>
          </a:xfrm>
          <a:prstGeom prst="rect">
            <a:avLst/>
          </a:prstGeom>
          <a:noFill/>
          <a:ln cap="flat" cmpd="sng" w="12700">
            <a:solidFill>
              <a:schemeClr val="accent1"/>
            </a:solidFill>
            <a:prstDash val="solid"/>
            <a:miter lim="400000"/>
            <a:headEnd len="sm" w="sm" type="none"/>
            <a:tailEnd len="sm" w="sm" type="none"/>
          </a:ln>
        </p:spPr>
      </p:pic>
      <p:sp>
        <p:nvSpPr>
          <p:cNvPr id="115" name="Google Shape;115;p20"/>
          <p:cNvSpPr txBox="1"/>
          <p:nvPr/>
        </p:nvSpPr>
        <p:spPr>
          <a:xfrm>
            <a:off x="7326995" y="2861802"/>
            <a:ext cx="1624125" cy="20005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700"/>
              <a:buFont typeface="Open Sans"/>
              <a:buNone/>
            </a:pPr>
            <a:r>
              <a:rPr b="0" i="0" lang="en-US" sz="700" u="none" cap="none" strike="noStrike">
                <a:solidFill>
                  <a:srgbClr val="505050"/>
                </a:solidFill>
                <a:latin typeface="Open Sans"/>
                <a:ea typeface="Open Sans"/>
                <a:cs typeface="Open Sans"/>
                <a:sym typeface="Open Sans"/>
              </a:rPr>
              <a:t>https://www.bbraun.com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i="0" lang="en-US" sz="3600" u="none" cap="none" strike="noStrike">
                <a:solidFill>
                  <a:srgbClr val="FFFFFF"/>
                </a:solidFill>
                <a:latin typeface="Open Sans"/>
                <a:ea typeface="Open Sans"/>
                <a:cs typeface="Open Sans"/>
                <a:sym typeface="Open Sans"/>
              </a:rPr>
              <a:t>Composition of SCWDs</a:t>
            </a:r>
            <a:endParaRPr b="1" i="0" sz="3600" u="none" cap="none" strike="noStrike">
              <a:solidFill>
                <a:srgbClr val="FFFFFF"/>
              </a:solidFill>
              <a:latin typeface="Open Sans"/>
              <a:ea typeface="Open Sans"/>
              <a:cs typeface="Open Sans"/>
              <a:sym typeface="Open Sans"/>
            </a:endParaRPr>
          </a:p>
        </p:txBody>
      </p:sp>
      <p:graphicFrame>
        <p:nvGraphicFramePr>
          <p:cNvPr id="121" name="Google Shape;121;p21"/>
          <p:cNvGraphicFramePr/>
          <p:nvPr/>
        </p:nvGraphicFramePr>
        <p:xfrm>
          <a:off x="1290988" y="1449511"/>
          <a:ext cx="3000000" cy="3000000"/>
        </p:xfrm>
        <a:graphic>
          <a:graphicData uri="http://schemas.openxmlformats.org/drawingml/2006/table">
            <a:tbl>
              <a:tblPr>
                <a:noFill/>
                <a:tableStyleId>{598B5617-AD35-4684-A6EC-A432D51E955D}</a:tableStyleId>
              </a:tblPr>
              <a:tblGrid>
                <a:gridCol w="1919675"/>
                <a:gridCol w="4642350"/>
              </a:tblGrid>
              <a:tr h="203200">
                <a:tc>
                  <a:txBody>
                    <a:bodyPr/>
                    <a:lstStyle/>
                    <a:p>
                      <a:pPr indent="0" lvl="0" marL="0" marR="0" rtl="1" algn="ctr">
                        <a:lnSpc>
                          <a:spcPct val="100000"/>
                        </a:lnSpc>
                        <a:spcBef>
                          <a:spcPts val="0"/>
                        </a:spcBef>
                        <a:spcAft>
                          <a:spcPts val="0"/>
                        </a:spcAft>
                        <a:buClr>
                          <a:srgbClr val="000000"/>
                        </a:buClr>
                        <a:buSzPts val="1600"/>
                        <a:buFont typeface="Open Sans"/>
                        <a:buNone/>
                      </a:pPr>
                      <a:r>
                        <a:rPr b="1" i="0" lang="en-US" sz="1600" u="none" cap="none" strike="noStrike">
                          <a:solidFill>
                            <a:srgbClr val="000000"/>
                          </a:solidFill>
                          <a:latin typeface="Open Sans"/>
                          <a:ea typeface="Open Sans"/>
                          <a:cs typeface="Open Sans"/>
                          <a:sym typeface="Open Sans"/>
                        </a:rPr>
                        <a:t>Product</a:t>
                      </a:r>
                      <a:r>
                        <a:rPr b="1" i="0" lang="en-US" sz="1000" u="none" cap="none" strike="noStrike">
                          <a:solidFill>
                            <a:srgbClr val="000000"/>
                          </a:solidFill>
                          <a:latin typeface="Open Sans"/>
                          <a:ea typeface="Open Sans"/>
                          <a:cs typeface="Open Sans"/>
                          <a:sym typeface="Open Sans"/>
                        </a:rPr>
                        <a:t> </a:t>
                      </a:r>
                      <a:endParaRPr sz="1000" u="none" cap="none" strike="noStrike">
                        <a:latin typeface="Open Sans"/>
                        <a:ea typeface="Open Sans"/>
                        <a:cs typeface="Open Sans"/>
                        <a:sym typeface="Open Sans"/>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0B3B2"/>
                    </a:solidFill>
                  </a:tcPr>
                </a:tc>
                <a:tc>
                  <a:txBody>
                    <a:bodyPr/>
                    <a:lstStyle/>
                    <a:p>
                      <a:pPr indent="0" lvl="0" marL="0" marR="0" rtl="1" algn="ctr">
                        <a:lnSpc>
                          <a:spcPct val="100000"/>
                        </a:lnSpc>
                        <a:spcBef>
                          <a:spcPts val="0"/>
                        </a:spcBef>
                        <a:spcAft>
                          <a:spcPts val="0"/>
                        </a:spcAft>
                        <a:buClr>
                          <a:srgbClr val="000000"/>
                        </a:buClr>
                        <a:buSzPts val="1600"/>
                        <a:buFont typeface="Open Sans"/>
                        <a:buNone/>
                      </a:pPr>
                      <a:r>
                        <a:rPr b="1" i="0" lang="en-US" sz="1600" u="none" cap="none" strike="noStrike">
                          <a:solidFill>
                            <a:srgbClr val="000000"/>
                          </a:solidFill>
                          <a:latin typeface="Open Sans"/>
                          <a:ea typeface="Open Sans"/>
                          <a:cs typeface="Open Sans"/>
                          <a:sym typeface="Open Sans"/>
                        </a:rPr>
                        <a:t>Silver Composition</a:t>
                      </a:r>
                      <a:endParaRPr sz="1600" u="none" cap="none" strike="noStrike">
                        <a:latin typeface="Open Sans"/>
                        <a:ea typeface="Open Sans"/>
                        <a:cs typeface="Open Sans"/>
                        <a:sym typeface="Open Sans"/>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0B3B2"/>
                    </a:solidFill>
                  </a:tcPr>
                </a:tc>
              </a:tr>
              <a:tr h="349600">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Acticoat Flex 3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Silver nanocrystalline structure (Ag</a:t>
                      </a:r>
                      <a:r>
                        <a:rPr b="0" baseline="30000" i="0" lang="en-US" sz="1200" u="none" cap="none" strike="noStrike">
                          <a:solidFill>
                            <a:srgbClr val="000000"/>
                          </a:solidFill>
                          <a:latin typeface="Arial"/>
                          <a:ea typeface="Arial"/>
                          <a:cs typeface="Arial"/>
                          <a:sym typeface="Arial"/>
                        </a:rPr>
                        <a:t>0</a:t>
                      </a:r>
                      <a:r>
                        <a:rPr b="0" i="0" lang="en-US" sz="1200" u="none" cap="none" strike="noStrike">
                          <a:solidFill>
                            <a:srgbClr val="000000"/>
                          </a:solidFill>
                          <a:latin typeface="Arial"/>
                          <a:ea typeface="Arial"/>
                          <a:cs typeface="Arial"/>
                          <a:sym typeface="Arial"/>
                        </a:rPr>
                        <a:t>, slow release, converts to 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317575">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Aquacel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1.2% 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(silver salt not specified) </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01825">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Maxorb II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Silver sodium hydrogen zirconium phosphate  (Ag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183175">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Mepilex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(silver salt not specified) </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28800">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Mepitel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0.13 % silver chloride (Ag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183175">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Optifoam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(silver salt not specified) </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26025">
                <a:tc>
                  <a:txBody>
                    <a:bodyPr/>
                    <a:lstStyle/>
                    <a:p>
                      <a:pPr indent="0" lvl="0" marL="0" marR="0" rtl="1"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Tegaderm Alginate Ag </a:t>
                      </a:r>
                      <a:endParaRPr sz="14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Silver sodium hydrogen zirconium phosphate (Ag</a:t>
                      </a:r>
                      <a:r>
                        <a:rPr b="0" baseline="30000" i="0" lang="en-US" sz="1200" u="none" cap="none" strike="noStrike">
                          <a:solidFill>
                            <a:srgbClr val="000000"/>
                          </a:solidFill>
                          <a:latin typeface="Arial"/>
                          <a:ea typeface="Arial"/>
                          <a:cs typeface="Arial"/>
                          <a:sym typeface="Arial"/>
                        </a:rPr>
                        <a:t>+</a:t>
                      </a:r>
                      <a:r>
                        <a:rPr b="0" i="0" lang="en-US" sz="1200" u="none" cap="none" strike="noStrike">
                          <a:solidFill>
                            <a:srgbClr val="000000"/>
                          </a:solidFill>
                          <a:latin typeface="Arial"/>
                          <a:ea typeface="Arial"/>
                          <a:cs typeface="Arial"/>
                          <a:sym typeface="Arial"/>
                        </a:rPr>
                        <a:t>)</a:t>
                      </a:r>
                      <a:endParaRPr sz="1200" u="none" cap="none" strike="noStrike">
                        <a:latin typeface="Arial"/>
                        <a:ea typeface="Arial"/>
                        <a:cs typeface="Arial"/>
                        <a:sym typeface="Arial"/>
                      </a:endParaRPr>
                    </a:p>
                  </a:txBody>
                  <a:tcPr marT="35225" marB="35225" marR="35225" marL="352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i="0" lang="en-US" sz="3600" u="none" cap="none" strike="noStrike">
                <a:solidFill>
                  <a:srgbClr val="FFFFFF"/>
                </a:solidFill>
                <a:latin typeface="Open Sans"/>
                <a:ea typeface="Open Sans"/>
                <a:cs typeface="Open Sans"/>
                <a:sym typeface="Open Sans"/>
              </a:rPr>
              <a:t>Purpose</a:t>
            </a:r>
            <a:endParaRPr b="1" i="0" sz="3600" u="none" cap="none" strike="noStrike">
              <a:solidFill>
                <a:srgbClr val="FFFFFF"/>
              </a:solidFill>
              <a:latin typeface="Open Sans"/>
              <a:ea typeface="Open Sans"/>
              <a:cs typeface="Open Sans"/>
              <a:sym typeface="Open Sans"/>
            </a:endParaRPr>
          </a:p>
        </p:txBody>
      </p:sp>
      <p:sp>
        <p:nvSpPr>
          <p:cNvPr id="127" name="Google Shape;127;p22"/>
          <p:cNvSpPr txBox="1"/>
          <p:nvPr>
            <p:ph idx="1" type="body"/>
          </p:nvPr>
        </p:nvSpPr>
        <p:spPr>
          <a:xfrm>
            <a:off x="631371" y="2021118"/>
            <a:ext cx="8229600" cy="1101263"/>
          </a:xfrm>
          <a:prstGeom prst="rect">
            <a:avLst/>
          </a:prstGeom>
          <a:noFill/>
          <a:ln>
            <a:noFill/>
          </a:ln>
        </p:spPr>
        <p:txBody>
          <a:bodyPr anchorCtr="0" anchor="t" bIns="45700" lIns="45700" spcFirstLastPara="1" rIns="45700" wrap="square" tIns="45700">
            <a:normAutofit/>
          </a:bodyPr>
          <a:lstStyle/>
          <a:p>
            <a:pPr indent="-163285" lvl="0" marL="163285" rtl="0" algn="l">
              <a:lnSpc>
                <a:spcPct val="90000"/>
              </a:lnSpc>
              <a:spcBef>
                <a:spcPts val="0"/>
              </a:spcBef>
              <a:spcAft>
                <a:spcPts val="0"/>
              </a:spcAft>
              <a:buClr>
                <a:srgbClr val="282828"/>
              </a:buClr>
              <a:buSzPts val="2000"/>
              <a:buChar char="•"/>
            </a:pPr>
            <a:r>
              <a:rPr b="0" i="0" lang="en-US" sz="2000" u="none" cap="none" strike="noStrike">
                <a:solidFill>
                  <a:srgbClr val="282828"/>
                </a:solidFill>
                <a:latin typeface="Open Sans"/>
                <a:ea typeface="Open Sans"/>
                <a:cs typeface="Open Sans"/>
                <a:sym typeface="Open Sans"/>
              </a:rPr>
              <a:t>To examine the efficacy of selected SCWDs in an in vitro wound model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3"/>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i="0" lang="en-US" sz="3600" u="none" cap="none" strike="noStrike">
                <a:solidFill>
                  <a:srgbClr val="FFFFFF"/>
                </a:solidFill>
                <a:latin typeface="Open Sans"/>
                <a:ea typeface="Open Sans"/>
                <a:cs typeface="Open Sans"/>
                <a:sym typeface="Open Sans"/>
              </a:rPr>
              <a:t>Methods</a:t>
            </a:r>
            <a:endParaRPr b="1" i="0" sz="3600" u="none" cap="none" strike="noStrike">
              <a:solidFill>
                <a:srgbClr val="FFFFFF"/>
              </a:solidFill>
              <a:latin typeface="Open Sans"/>
              <a:ea typeface="Open Sans"/>
              <a:cs typeface="Open Sans"/>
              <a:sym typeface="Open Sans"/>
            </a:endParaRPr>
          </a:p>
        </p:txBody>
      </p:sp>
      <p:sp>
        <p:nvSpPr>
          <p:cNvPr id="133" name="Google Shape;133;p23"/>
          <p:cNvSpPr txBox="1"/>
          <p:nvPr/>
        </p:nvSpPr>
        <p:spPr>
          <a:xfrm>
            <a:off x="2550063" y="4048626"/>
            <a:ext cx="614917"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37°C</a:t>
            </a:r>
            <a:endParaRPr/>
          </a:p>
        </p:txBody>
      </p:sp>
      <p:pic>
        <p:nvPicPr>
          <p:cNvPr id="134" name="Google Shape;134;p23"/>
          <p:cNvPicPr preferRelativeResize="0"/>
          <p:nvPr/>
        </p:nvPicPr>
        <p:blipFill rotWithShape="1">
          <a:blip r:embed="rId3">
            <a:alphaModFix/>
          </a:blip>
          <a:srcRect b="0" l="0" r="0" t="0"/>
          <a:stretch/>
        </p:blipFill>
        <p:spPr>
          <a:xfrm>
            <a:off x="1397007" y="3206398"/>
            <a:ext cx="900854" cy="1275706"/>
          </a:xfrm>
          <a:prstGeom prst="rect">
            <a:avLst/>
          </a:prstGeom>
          <a:noFill/>
          <a:ln>
            <a:noFill/>
          </a:ln>
        </p:spPr>
      </p:pic>
      <p:pic>
        <p:nvPicPr>
          <p:cNvPr id="135" name="Google Shape;135;p23"/>
          <p:cNvPicPr preferRelativeResize="0"/>
          <p:nvPr/>
        </p:nvPicPr>
        <p:blipFill rotWithShape="1">
          <a:blip r:embed="rId4">
            <a:alphaModFix/>
          </a:blip>
          <a:srcRect b="0" l="0" r="0" t="0"/>
          <a:stretch/>
        </p:blipFill>
        <p:spPr>
          <a:xfrm>
            <a:off x="3701655" y="2271074"/>
            <a:ext cx="1524000" cy="1943100"/>
          </a:xfrm>
          <a:prstGeom prst="rect">
            <a:avLst/>
          </a:prstGeom>
          <a:noFill/>
          <a:ln>
            <a:noFill/>
          </a:ln>
        </p:spPr>
      </p:pic>
      <p:sp>
        <p:nvSpPr>
          <p:cNvPr id="136" name="Google Shape;136;p23"/>
          <p:cNvSpPr txBox="1"/>
          <p:nvPr/>
        </p:nvSpPr>
        <p:spPr>
          <a:xfrm>
            <a:off x="2426637" y="3689963"/>
            <a:ext cx="861770" cy="369328"/>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6 hours</a:t>
            </a:r>
            <a:endParaRPr/>
          </a:p>
        </p:txBody>
      </p:sp>
      <p:pic>
        <p:nvPicPr>
          <p:cNvPr descr="Image" id="137" name="Google Shape;137;p23"/>
          <p:cNvPicPr preferRelativeResize="0"/>
          <p:nvPr/>
        </p:nvPicPr>
        <p:blipFill rotWithShape="1">
          <a:blip r:embed="rId5">
            <a:alphaModFix/>
          </a:blip>
          <a:srcRect b="5726" l="0" r="4824" t="0"/>
          <a:stretch/>
        </p:blipFill>
        <p:spPr>
          <a:xfrm>
            <a:off x="548558" y="1173557"/>
            <a:ext cx="1133930" cy="1342538"/>
          </a:xfrm>
          <a:prstGeom prst="rect">
            <a:avLst/>
          </a:prstGeom>
          <a:noFill/>
          <a:ln cap="flat" cmpd="sng" w="12700">
            <a:solidFill>
              <a:schemeClr val="accent1"/>
            </a:solidFill>
            <a:prstDash val="solid"/>
            <a:miter lim="400000"/>
            <a:headEnd len="sm" w="sm" type="none"/>
            <a:tailEnd len="sm" w="sm" type="none"/>
          </a:ln>
        </p:spPr>
      </p:pic>
      <p:pic>
        <p:nvPicPr>
          <p:cNvPr descr="Image" id="138" name="Google Shape;138;p23"/>
          <p:cNvPicPr preferRelativeResize="0"/>
          <p:nvPr/>
        </p:nvPicPr>
        <p:blipFill rotWithShape="1">
          <a:blip r:embed="rId6">
            <a:alphaModFix/>
          </a:blip>
          <a:srcRect b="0" l="0" r="0" t="0"/>
          <a:stretch/>
        </p:blipFill>
        <p:spPr>
          <a:xfrm>
            <a:off x="2063557" y="1165008"/>
            <a:ext cx="1739108" cy="993776"/>
          </a:xfrm>
          <a:prstGeom prst="rect">
            <a:avLst/>
          </a:prstGeom>
          <a:noFill/>
          <a:ln cap="flat" cmpd="sng" w="12700">
            <a:solidFill>
              <a:schemeClr val="accent1"/>
            </a:solidFill>
            <a:prstDash val="solid"/>
            <a:miter lim="400000"/>
            <a:headEnd len="sm" w="sm" type="none"/>
            <a:tailEnd len="sm" w="sm" type="none"/>
          </a:ln>
        </p:spPr>
      </p:pic>
      <p:sp>
        <p:nvSpPr>
          <p:cNvPr id="139" name="Google Shape;139;p23"/>
          <p:cNvSpPr txBox="1"/>
          <p:nvPr/>
        </p:nvSpPr>
        <p:spPr>
          <a:xfrm>
            <a:off x="780930" y="2583863"/>
            <a:ext cx="726649"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E. coli</a:t>
            </a:r>
            <a:endParaRPr/>
          </a:p>
        </p:txBody>
      </p:sp>
      <p:sp>
        <p:nvSpPr>
          <p:cNvPr id="140" name="Google Shape;140;p23"/>
          <p:cNvSpPr txBox="1"/>
          <p:nvPr/>
        </p:nvSpPr>
        <p:spPr>
          <a:xfrm>
            <a:off x="2391806" y="2231836"/>
            <a:ext cx="1082609"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S. aureus</a:t>
            </a:r>
            <a:endParaRPr/>
          </a:p>
        </p:txBody>
      </p:sp>
      <p:sp>
        <p:nvSpPr>
          <p:cNvPr id="141" name="Google Shape;141;p23"/>
          <p:cNvSpPr txBox="1"/>
          <p:nvPr/>
        </p:nvSpPr>
        <p:spPr>
          <a:xfrm>
            <a:off x="3712558" y="4176076"/>
            <a:ext cx="1502194"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LB Agar Plate</a:t>
            </a:r>
            <a:endParaRPr/>
          </a:p>
        </p:txBody>
      </p:sp>
      <p:cxnSp>
        <p:nvCxnSpPr>
          <p:cNvPr id="142" name="Google Shape;142;p23"/>
          <p:cNvCxnSpPr/>
          <p:nvPr/>
        </p:nvCxnSpPr>
        <p:spPr>
          <a:xfrm>
            <a:off x="1856090" y="2380662"/>
            <a:ext cx="1" cy="777242"/>
          </a:xfrm>
          <a:prstGeom prst="straightConnector1">
            <a:avLst/>
          </a:prstGeom>
          <a:noFill/>
          <a:ln cap="flat" cmpd="sng" w="12700">
            <a:solidFill>
              <a:schemeClr val="accent1"/>
            </a:solidFill>
            <a:prstDash val="solid"/>
            <a:miter lim="8000"/>
            <a:headEnd len="sm" w="sm" type="none"/>
            <a:tailEnd len="med" w="med" type="triangle"/>
          </a:ln>
        </p:spPr>
      </p:cxnSp>
      <p:cxnSp>
        <p:nvCxnSpPr>
          <p:cNvPr id="143" name="Google Shape;143;p23"/>
          <p:cNvCxnSpPr/>
          <p:nvPr/>
        </p:nvCxnSpPr>
        <p:spPr>
          <a:xfrm>
            <a:off x="2494196" y="4050137"/>
            <a:ext cx="726652" cy="3"/>
          </a:xfrm>
          <a:prstGeom prst="straightConnector1">
            <a:avLst/>
          </a:prstGeom>
          <a:noFill/>
          <a:ln cap="flat" cmpd="sng" w="12700">
            <a:solidFill>
              <a:schemeClr val="accent1"/>
            </a:solidFill>
            <a:prstDash val="solid"/>
            <a:miter lim="8000"/>
            <a:headEnd len="sm" w="sm" type="none"/>
            <a:tailEnd len="med" w="med" type="triangle"/>
          </a:ln>
        </p:spPr>
      </p:cxnSp>
      <p:cxnSp>
        <p:nvCxnSpPr>
          <p:cNvPr id="144" name="Google Shape;144;p23"/>
          <p:cNvCxnSpPr/>
          <p:nvPr/>
        </p:nvCxnSpPr>
        <p:spPr>
          <a:xfrm flipH="1" rot="10800000">
            <a:off x="5297795" y="1764131"/>
            <a:ext cx="1082608" cy="1185238"/>
          </a:xfrm>
          <a:prstGeom prst="straightConnector1">
            <a:avLst/>
          </a:prstGeom>
          <a:noFill/>
          <a:ln cap="flat" cmpd="sng" w="12700">
            <a:solidFill>
              <a:schemeClr val="accent1"/>
            </a:solidFill>
            <a:prstDash val="solid"/>
            <a:miter lim="8000"/>
            <a:headEnd len="sm" w="sm" type="none"/>
            <a:tailEnd len="med" w="med" type="triangle"/>
          </a:ln>
        </p:spPr>
      </p:cxnSp>
      <p:sp>
        <p:nvSpPr>
          <p:cNvPr id="145" name="Google Shape;145;p23"/>
          <p:cNvSpPr txBox="1"/>
          <p:nvPr/>
        </p:nvSpPr>
        <p:spPr>
          <a:xfrm>
            <a:off x="5318586" y="1953936"/>
            <a:ext cx="614917"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37°C</a:t>
            </a:r>
            <a:endParaRPr/>
          </a:p>
        </p:txBody>
      </p:sp>
      <p:sp>
        <p:nvSpPr>
          <p:cNvPr id="146" name="Google Shape;146;p23"/>
          <p:cNvSpPr txBox="1"/>
          <p:nvPr/>
        </p:nvSpPr>
        <p:spPr>
          <a:xfrm>
            <a:off x="5816234" y="2364559"/>
            <a:ext cx="1324157" cy="3708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800"/>
              <a:buFont typeface="Arial"/>
              <a:buNone/>
            </a:pPr>
            <a:r>
              <a:rPr b="0" i="0" lang="en-US" sz="1800" u="none" cap="none" strike="noStrike">
                <a:solidFill>
                  <a:srgbClr val="181818"/>
                </a:solidFill>
                <a:latin typeface="Arial"/>
                <a:ea typeface="Arial"/>
                <a:cs typeface="Arial"/>
                <a:sym typeface="Arial"/>
              </a:rPr>
              <a:t>16-18 hours</a:t>
            </a:r>
            <a:endParaRPr/>
          </a:p>
        </p:txBody>
      </p:sp>
      <p:pic>
        <p:nvPicPr>
          <p:cNvPr descr="Screen Shot 2022-09-10 at 11.32.22 AM.png" id="147" name="Google Shape;147;p23"/>
          <p:cNvPicPr preferRelativeResize="0"/>
          <p:nvPr/>
        </p:nvPicPr>
        <p:blipFill rotWithShape="1">
          <a:blip r:embed="rId7">
            <a:alphaModFix/>
          </a:blip>
          <a:srcRect b="0" l="0" r="0" t="0"/>
          <a:stretch/>
        </p:blipFill>
        <p:spPr>
          <a:xfrm>
            <a:off x="6547856" y="309561"/>
            <a:ext cx="1512484" cy="1424092"/>
          </a:xfrm>
          <a:prstGeom prst="rect">
            <a:avLst/>
          </a:prstGeom>
          <a:noFill/>
          <a:ln cap="flat" cmpd="sng" w="12700">
            <a:solidFill>
              <a:srgbClr val="181818"/>
            </a:solidFill>
            <a:prstDash val="solid"/>
            <a:miter lim="400000"/>
            <a:headEnd len="sm" w="sm" type="none"/>
            <a:tailEnd len="sm" w="sm" type="none"/>
          </a:ln>
        </p:spPr>
      </p:pic>
      <p:grpSp>
        <p:nvGrpSpPr>
          <p:cNvPr id="148" name="Google Shape;148;p23"/>
          <p:cNvGrpSpPr/>
          <p:nvPr/>
        </p:nvGrpSpPr>
        <p:grpSpPr>
          <a:xfrm>
            <a:off x="0" y="1"/>
            <a:ext cx="9144000" cy="4546914"/>
            <a:chOff x="19878" y="-2461"/>
            <a:chExt cx="9144000" cy="4546913"/>
          </a:xfrm>
        </p:grpSpPr>
        <p:sp>
          <p:nvSpPr>
            <p:cNvPr id="149" name="Google Shape;149;p23"/>
            <p:cNvSpPr/>
            <p:nvPr/>
          </p:nvSpPr>
          <p:spPr>
            <a:xfrm>
              <a:off x="19878" y="-2461"/>
              <a:ext cx="9144000" cy="4546913"/>
            </a:xfrm>
            <a:prstGeom prst="rect">
              <a:avLst/>
            </a:prstGeom>
            <a:solidFill>
              <a:srgbClr val="FFFFFF">
                <a:alpha val="68235"/>
              </a:srgbClr>
            </a:solidFill>
            <a:ln cap="flat" cmpd="sng" w="12700">
              <a:solidFill>
                <a:schemeClr val="accent1"/>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505050"/>
                </a:buClr>
                <a:buSzPts val="1800"/>
                <a:buFont typeface="Open Sans"/>
                <a:buNone/>
              </a:pPr>
              <a:r>
                <a:t/>
              </a:r>
              <a:endParaRPr b="0" i="0" sz="1800" u="none" cap="none" strike="noStrike">
                <a:solidFill>
                  <a:srgbClr val="505050"/>
                </a:solidFill>
                <a:latin typeface="Helvetica Neue"/>
                <a:ea typeface="Helvetica Neue"/>
                <a:cs typeface="Helvetica Neue"/>
                <a:sym typeface="Helvetica Neue"/>
              </a:endParaRPr>
            </a:p>
          </p:txBody>
        </p:sp>
        <p:sp>
          <p:nvSpPr>
            <p:cNvPr id="150" name="Google Shape;150;p23"/>
            <p:cNvSpPr txBox="1"/>
            <p:nvPr/>
          </p:nvSpPr>
          <p:spPr>
            <a:xfrm>
              <a:off x="1166026" y="1982125"/>
              <a:ext cx="6649108" cy="1018539"/>
            </a:xfrm>
            <a:prstGeom prst="rect">
              <a:avLst/>
            </a:prstGeom>
            <a:solidFill>
              <a:srgbClr val="FFFFFF"/>
            </a:solidFill>
            <a:ln cap="flat" cmpd="sng" w="12700">
              <a:solidFill>
                <a:schemeClr val="accent1"/>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82828"/>
                </a:buClr>
                <a:buSzPts val="2000"/>
                <a:buFont typeface="Open Sans"/>
                <a:buNone/>
              </a:pPr>
              <a:r>
                <a:rPr b="0" i="0" lang="en-US" sz="2000" u="sng" cap="none" strike="noStrike">
                  <a:solidFill>
                    <a:srgbClr val="282828"/>
                  </a:solidFill>
                  <a:latin typeface="Open Sans"/>
                  <a:ea typeface="Open Sans"/>
                  <a:cs typeface="Open Sans"/>
                  <a:sym typeface="Open Sans"/>
                </a:rPr>
                <a:t>Terminology</a:t>
              </a:r>
              <a:endParaRPr/>
            </a:p>
            <a:p>
              <a:pPr indent="0" lvl="0" marL="0" marR="0" rtl="0" algn="l">
                <a:lnSpc>
                  <a:spcPct val="100000"/>
                </a:lnSpc>
                <a:spcBef>
                  <a:spcPts val="0"/>
                </a:spcBef>
                <a:spcAft>
                  <a:spcPts val="0"/>
                </a:spcAft>
                <a:buClr>
                  <a:srgbClr val="282828"/>
                </a:buClr>
                <a:buSzPts val="2000"/>
                <a:buFont typeface="Open Sans"/>
                <a:buNone/>
              </a:pPr>
              <a:r>
                <a:rPr b="0" i="0" lang="en-US" sz="2000" u="none" cap="none" strike="noStrike">
                  <a:solidFill>
                    <a:srgbClr val="282828"/>
                  </a:solidFill>
                  <a:latin typeface="Open Sans"/>
                  <a:ea typeface="Open Sans"/>
                  <a:cs typeface="Open Sans"/>
                  <a:sym typeface="Open Sans"/>
                </a:rPr>
                <a:t>Inhibition = no bacterial growth (zone of inhibition)</a:t>
              </a:r>
              <a:endParaRPr/>
            </a:p>
            <a:p>
              <a:pPr indent="0" lvl="0" marL="0" marR="0" rtl="0" algn="l">
                <a:lnSpc>
                  <a:spcPct val="100000"/>
                </a:lnSpc>
                <a:spcBef>
                  <a:spcPts val="0"/>
                </a:spcBef>
                <a:spcAft>
                  <a:spcPts val="0"/>
                </a:spcAft>
                <a:buClr>
                  <a:srgbClr val="282828"/>
                </a:buClr>
                <a:buSzPts val="2000"/>
                <a:buFont typeface="Open Sans"/>
                <a:buNone/>
              </a:pPr>
              <a:r>
                <a:rPr b="0" i="0" lang="en-US" sz="2000" u="none" cap="none" strike="noStrike">
                  <a:solidFill>
                    <a:srgbClr val="282828"/>
                  </a:solidFill>
                  <a:latin typeface="Open Sans"/>
                  <a:ea typeface="Open Sans"/>
                  <a:cs typeface="Open Sans"/>
                  <a:sym typeface="Open Sans"/>
                </a:rPr>
                <a:t>Repression = slow bacterial growth (zone of repression)</a:t>
              </a:r>
              <a:endParaRPr/>
            </a:p>
          </p:txBody>
        </p:sp>
        <p:pic>
          <p:nvPicPr>
            <p:cNvPr descr="Screen Shot 2022-09-10 at 11.32.22 AM.png" id="151" name="Google Shape;151;p23"/>
            <p:cNvPicPr preferRelativeResize="0"/>
            <p:nvPr/>
          </p:nvPicPr>
          <p:blipFill rotWithShape="1">
            <a:blip r:embed="rId7">
              <a:alphaModFix/>
            </a:blip>
            <a:srcRect b="0" l="0" r="0" t="0"/>
            <a:stretch/>
          </p:blipFill>
          <p:spPr>
            <a:xfrm>
              <a:off x="6576396" y="309157"/>
              <a:ext cx="1512484" cy="1424092"/>
            </a:xfrm>
            <a:prstGeom prst="rect">
              <a:avLst/>
            </a:prstGeom>
            <a:noFill/>
            <a:ln cap="flat" cmpd="sng" w="12700">
              <a:solidFill>
                <a:schemeClr val="accent1"/>
              </a:solidFill>
              <a:prstDash val="solid"/>
              <a:miter lim="400000"/>
              <a:headEnd len="sm" w="sm" type="none"/>
              <a:tailEnd len="sm" w="sm" type="none"/>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97777" y="165594"/>
            <a:ext cx="8948446" cy="620715"/>
          </a:xfrm>
          <a:prstGeom prst="rect">
            <a:avLst/>
          </a:prstGeom>
          <a:noFill/>
          <a:ln>
            <a:noFill/>
          </a:ln>
        </p:spPr>
        <p:txBody>
          <a:bodyPr anchorCtr="0" anchor="ctr" bIns="45700" lIns="45700" spcFirstLastPara="1" rIns="45700" wrap="square" tIns="45700">
            <a:normAutofit fontScale="90000"/>
          </a:bodyPr>
          <a:lstStyle/>
          <a:p>
            <a:pPr indent="0" lvl="0" marL="0" rtl="0" algn="l">
              <a:lnSpc>
                <a:spcPct val="90000"/>
              </a:lnSpc>
              <a:spcBef>
                <a:spcPts val="0"/>
              </a:spcBef>
              <a:spcAft>
                <a:spcPts val="0"/>
              </a:spcAft>
              <a:buClr>
                <a:srgbClr val="FFFFFF"/>
              </a:buClr>
              <a:buSzPct val="100000"/>
              <a:buFont typeface="Open Sans"/>
              <a:buNone/>
            </a:pPr>
            <a:r>
              <a:rPr lang="en-US" sz="2015"/>
              <a:t>Results: Acticoat Flex 3 was most effective at inhibiting bacterial growth</a:t>
            </a:r>
            <a:endParaRPr/>
          </a:p>
        </p:txBody>
      </p:sp>
      <p:pic>
        <p:nvPicPr>
          <p:cNvPr descr="1EZi0-ulcWMm-ZwXd2G1zilRpO-k0dMLLSkdTKnhV9k_WIsdm8D4XYQhWTMeU0XeiQ14fNaiBXlgmNeqAlu3_kA5IuiUBbKQWFbkF6aweNowHiRbcvaSotUm-7FOfi1yO-PdF6rIms43.jpg" id="157" name="Google Shape;157;p24"/>
          <p:cNvPicPr preferRelativeResize="0"/>
          <p:nvPr/>
        </p:nvPicPr>
        <p:blipFill rotWithShape="1">
          <a:blip r:embed="rId3">
            <a:alphaModFix/>
          </a:blip>
          <a:srcRect b="67611" l="0" r="0" t="0"/>
          <a:stretch/>
        </p:blipFill>
        <p:spPr>
          <a:xfrm>
            <a:off x="-1" y="1912341"/>
            <a:ext cx="4256938" cy="1377032"/>
          </a:xfrm>
          <a:prstGeom prst="rect">
            <a:avLst/>
          </a:prstGeom>
          <a:noFill/>
          <a:ln>
            <a:noFill/>
          </a:ln>
        </p:spPr>
      </p:pic>
      <p:sp>
        <p:nvSpPr>
          <p:cNvPr id="158" name="Google Shape;158;p24"/>
          <p:cNvSpPr txBox="1"/>
          <p:nvPr/>
        </p:nvSpPr>
        <p:spPr>
          <a:xfrm>
            <a:off x="322504" y="1245446"/>
            <a:ext cx="2234366" cy="3962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2000"/>
              <a:buFont typeface="Open Sans"/>
              <a:buNone/>
            </a:pPr>
            <a:r>
              <a:rPr b="1" i="0" lang="en-US" sz="2000" u="none" cap="none" strike="noStrike">
                <a:solidFill>
                  <a:srgbClr val="505050"/>
                </a:solidFill>
                <a:latin typeface="Open Sans"/>
                <a:ea typeface="Open Sans"/>
                <a:cs typeface="Open Sans"/>
                <a:sym typeface="Open Sans"/>
              </a:rPr>
              <a:t>Zone of Inhibition</a:t>
            </a:r>
            <a:endParaRPr/>
          </a:p>
        </p:txBody>
      </p:sp>
      <p:pic>
        <p:nvPicPr>
          <p:cNvPr id="159" name="Google Shape;159;p24"/>
          <p:cNvPicPr preferRelativeResize="0"/>
          <p:nvPr/>
        </p:nvPicPr>
        <p:blipFill rotWithShape="1">
          <a:blip r:embed="rId4">
            <a:alphaModFix/>
          </a:blip>
          <a:srcRect b="0" l="0" r="0" t="0"/>
          <a:stretch/>
        </p:blipFill>
        <p:spPr>
          <a:xfrm>
            <a:off x="4260653" y="1131459"/>
            <a:ext cx="4785570" cy="3229526"/>
          </a:xfrm>
          <a:prstGeom prst="rect">
            <a:avLst/>
          </a:prstGeom>
          <a:noFill/>
          <a:ln>
            <a:noFill/>
          </a:ln>
        </p:spPr>
      </p:pic>
      <p:pic>
        <p:nvPicPr>
          <p:cNvPr descr="1EZi0-ulcWMm-ZwXd2G1zilRpO-k0dMLLSkdTKnhV9k_WIsdm8D4XYQhWTMeU0XeiQ14fNaiBXlgmNeqAlu3_kA5IuiUBbKQWFbkF6aweNowHiRbcvaSotUm-7FOfi1yO-PdF6rIms43.jpg" id="160" name="Google Shape;160;p24"/>
          <p:cNvPicPr preferRelativeResize="0"/>
          <p:nvPr/>
        </p:nvPicPr>
        <p:blipFill rotWithShape="1">
          <a:blip r:embed="rId3">
            <a:alphaModFix/>
          </a:blip>
          <a:srcRect b="67611" l="0" r="0" t="0"/>
          <a:stretch/>
        </p:blipFill>
        <p:spPr>
          <a:xfrm>
            <a:off x="684125" y="1694364"/>
            <a:ext cx="7775750" cy="2515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5"/>
          <p:cNvPicPr preferRelativeResize="0"/>
          <p:nvPr/>
        </p:nvPicPr>
        <p:blipFill rotWithShape="1">
          <a:blip r:embed="rId3">
            <a:alphaModFix/>
          </a:blip>
          <a:srcRect b="0" l="0" r="0" t="0"/>
          <a:stretch/>
        </p:blipFill>
        <p:spPr>
          <a:xfrm>
            <a:off x="4296602" y="1123093"/>
            <a:ext cx="4783076" cy="3227843"/>
          </a:xfrm>
          <a:prstGeom prst="rect">
            <a:avLst/>
          </a:prstGeom>
          <a:noFill/>
          <a:ln>
            <a:noFill/>
          </a:ln>
        </p:spPr>
      </p:pic>
      <p:pic>
        <p:nvPicPr>
          <p:cNvPr descr="1EZi0-ulcWMm-ZwXd2G1zilRpO-k0dMLLSkdTKnhV9k_WIsdm8D4XYQhWTMeU0XeiQ14fNaiBXlgmNeqAlu3_kA5IuiUBbKQWFbkF6aweNowHiRbcvaSotUm-7FOfi1yO-PdF6rIms43.jpg" id="166" name="Google Shape;166;p25"/>
          <p:cNvPicPr preferRelativeResize="0"/>
          <p:nvPr/>
        </p:nvPicPr>
        <p:blipFill rotWithShape="1">
          <a:blip r:embed="rId4">
            <a:alphaModFix/>
          </a:blip>
          <a:srcRect b="67611" l="0" r="0" t="0"/>
          <a:stretch/>
        </p:blipFill>
        <p:spPr>
          <a:xfrm>
            <a:off x="-1" y="1912341"/>
            <a:ext cx="4256938" cy="1377032"/>
          </a:xfrm>
          <a:prstGeom prst="rect">
            <a:avLst/>
          </a:prstGeom>
          <a:noFill/>
          <a:ln>
            <a:noFill/>
          </a:ln>
        </p:spPr>
      </p:pic>
      <p:sp>
        <p:nvSpPr>
          <p:cNvPr id="167" name="Google Shape;167;p25"/>
          <p:cNvSpPr txBox="1"/>
          <p:nvPr/>
        </p:nvSpPr>
        <p:spPr>
          <a:xfrm>
            <a:off x="322504" y="1245446"/>
            <a:ext cx="2528893" cy="40010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05050"/>
              </a:buClr>
              <a:buSzPts val="2000"/>
              <a:buFont typeface="Open Sans"/>
              <a:buNone/>
            </a:pPr>
            <a:r>
              <a:rPr b="1" i="0" lang="en-US" sz="2000" u="none" cap="none" strike="noStrike">
                <a:solidFill>
                  <a:srgbClr val="505050"/>
                </a:solidFill>
                <a:latin typeface="Open Sans"/>
                <a:ea typeface="Open Sans"/>
                <a:cs typeface="Open Sans"/>
                <a:sym typeface="Open Sans"/>
              </a:rPr>
              <a:t>Zone of Repression</a:t>
            </a:r>
            <a:endParaRPr b="1" i="0" sz="2000" u="none" cap="none" strike="noStrike">
              <a:solidFill>
                <a:srgbClr val="505050"/>
              </a:solidFill>
              <a:latin typeface="Open Sans"/>
              <a:ea typeface="Open Sans"/>
              <a:cs typeface="Open Sans"/>
              <a:sym typeface="Open Sans"/>
            </a:endParaRPr>
          </a:p>
        </p:txBody>
      </p:sp>
      <p:pic>
        <p:nvPicPr>
          <p:cNvPr descr="1EZi0-ulcWMm-ZwXd2G1zilRpO-k0dMLLSkdTKnhV9k_WIsdm8D4XYQhWTMeU0XeiQ14fNaiBXlgmNeqAlu3_kA5IuiUBbKQWFbkF6aweNowHiRbcvaSotUm-7FOfi1yO-PdF6rIms43.jpg" id="168" name="Google Shape;168;p25"/>
          <p:cNvPicPr preferRelativeResize="0"/>
          <p:nvPr/>
        </p:nvPicPr>
        <p:blipFill rotWithShape="1">
          <a:blip r:embed="rId4">
            <a:alphaModFix/>
          </a:blip>
          <a:srcRect b="67611" l="0" r="0" t="0"/>
          <a:stretch/>
        </p:blipFill>
        <p:spPr>
          <a:xfrm>
            <a:off x="684125" y="1694364"/>
            <a:ext cx="7775750" cy="2515295"/>
          </a:xfrm>
          <a:prstGeom prst="rect">
            <a:avLst/>
          </a:prstGeom>
          <a:noFill/>
          <a:ln>
            <a:noFill/>
          </a:ln>
        </p:spPr>
      </p:pic>
      <p:sp>
        <p:nvSpPr>
          <p:cNvPr id="169" name="Google Shape;169;p25"/>
          <p:cNvSpPr txBox="1"/>
          <p:nvPr/>
        </p:nvSpPr>
        <p:spPr>
          <a:xfrm>
            <a:off x="94268" y="194020"/>
            <a:ext cx="9049731" cy="620715"/>
          </a:xfrm>
          <a:prstGeom prst="rect">
            <a:avLst/>
          </a:prstGeom>
          <a:noFill/>
          <a:ln>
            <a:noFill/>
          </a:ln>
        </p:spPr>
        <p:txBody>
          <a:bodyPr anchorCtr="0" anchor="ctr" bIns="45700" lIns="45700" spcFirstLastPara="1" rIns="45700" wrap="square" tIns="45700">
            <a:normAutofit fontScale="97500"/>
          </a:bodyPr>
          <a:lstStyle/>
          <a:p>
            <a:pPr indent="0" lvl="0" marL="0" marR="0" rtl="0" algn="l">
              <a:lnSpc>
                <a:spcPct val="90000"/>
              </a:lnSpc>
              <a:spcBef>
                <a:spcPts val="0"/>
              </a:spcBef>
              <a:spcAft>
                <a:spcPts val="0"/>
              </a:spcAft>
              <a:buClr>
                <a:srgbClr val="FFFFFF"/>
              </a:buClr>
              <a:buSzPct val="99951"/>
              <a:buFont typeface="Open Sans"/>
              <a:buNone/>
            </a:pPr>
            <a:r>
              <a:rPr b="1" i="0" lang="en-US" sz="2045" u="none" cap="none" strike="noStrike">
                <a:solidFill>
                  <a:srgbClr val="FFFFFF"/>
                </a:solidFill>
                <a:latin typeface="Open Sans"/>
                <a:ea typeface="Open Sans"/>
                <a:cs typeface="Open Sans"/>
                <a:sym typeface="Open Sans"/>
              </a:rPr>
              <a:t>Results: Mepilex Ag was most effective at repressing bacterial growth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fontScale="90000"/>
          </a:bodyPr>
          <a:lstStyle/>
          <a:p>
            <a:pPr indent="0" lvl="0" marL="0" rtl="0" algn="l">
              <a:lnSpc>
                <a:spcPct val="90000"/>
              </a:lnSpc>
              <a:spcBef>
                <a:spcPts val="0"/>
              </a:spcBef>
              <a:spcAft>
                <a:spcPts val="0"/>
              </a:spcAft>
              <a:buClr>
                <a:srgbClr val="FFFFFF"/>
              </a:buClr>
              <a:buSzPct val="100000"/>
              <a:buFont typeface="Open Sans"/>
              <a:buNone/>
            </a:pPr>
            <a:r>
              <a:rPr lang="en-US" sz="2201"/>
              <a:t>Results: Acticoat Flex 3 outperforms the other tested SCWDs</a:t>
            </a:r>
            <a:endParaRPr/>
          </a:p>
        </p:txBody>
      </p:sp>
      <p:graphicFrame>
        <p:nvGraphicFramePr>
          <p:cNvPr id="175" name="Google Shape;175;p26"/>
          <p:cNvGraphicFramePr/>
          <p:nvPr/>
        </p:nvGraphicFramePr>
        <p:xfrm>
          <a:off x="866831" y="1115459"/>
          <a:ext cx="3000000" cy="3000000"/>
        </p:xfrm>
        <a:graphic>
          <a:graphicData uri="http://schemas.openxmlformats.org/drawingml/2006/table">
            <a:tbl>
              <a:tblPr>
                <a:noFill/>
                <a:tableStyleId>{847A064D-7440-47B0-8C9A-80FE23D0DC1E}</a:tableStyleId>
              </a:tblPr>
              <a:tblGrid>
                <a:gridCol w="1948000"/>
                <a:gridCol w="1077175"/>
                <a:gridCol w="1077175"/>
                <a:gridCol w="136200"/>
                <a:gridCol w="1077175"/>
                <a:gridCol w="1077175"/>
                <a:gridCol w="1077175"/>
              </a:tblGrid>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 </a:t>
                      </a:r>
                      <a:endParaRPr/>
                    </a:p>
                  </a:txBody>
                  <a:tcPr marT="9525" marB="9525" marR="9525" marL="952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rgbClr val="282828"/>
                        </a:buClr>
                        <a:buSzPts val="1200"/>
                        <a:buFont typeface="Times New Roman"/>
                        <a:buNone/>
                      </a:pPr>
                      <a:r>
                        <a:rPr b="1" lang="en-US" sz="1200" u="none" cap="none" strike="noStrike">
                          <a:solidFill>
                            <a:srgbClr val="282828"/>
                          </a:solidFill>
                          <a:latin typeface="Times New Roman"/>
                          <a:ea typeface="Times New Roman"/>
                          <a:cs typeface="Times New Roman"/>
                          <a:sym typeface="Times New Roman"/>
                        </a:rPr>
                        <a:t>Inhibition</a:t>
                      </a:r>
                      <a:endParaRPr/>
                    </a:p>
                  </a:txBody>
                  <a:tcPr marT="9525" marB="9525" marR="9525" marL="952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282828"/>
                        </a:buClr>
                        <a:buSzPts val="1200"/>
                        <a:buFont typeface="Times New Roman"/>
                        <a:buNone/>
                      </a:pPr>
                      <a:r>
                        <a:rPr b="1" lang="en-US" sz="1200" u="none" cap="none" strike="noStrike">
                          <a:solidFill>
                            <a:srgbClr val="282828"/>
                          </a:solidFill>
                          <a:latin typeface="Times New Roman"/>
                          <a:ea typeface="Times New Roman"/>
                          <a:cs typeface="Times New Roman"/>
                          <a:sym typeface="Times New Roman"/>
                        </a:rPr>
                        <a:t> </a:t>
                      </a:r>
                      <a:endParaRPr/>
                    </a:p>
                  </a:txBody>
                  <a:tcPr marT="9525" marB="9525" marR="9525" marL="952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rgbClr val="282828"/>
                        </a:buClr>
                        <a:buSzPts val="1200"/>
                        <a:buFont typeface="Times New Roman"/>
                        <a:buNone/>
                      </a:pPr>
                      <a:r>
                        <a:rPr b="1" lang="en-US" sz="1200" u="none" cap="none" strike="noStrike">
                          <a:solidFill>
                            <a:srgbClr val="282828"/>
                          </a:solidFill>
                          <a:latin typeface="Times New Roman"/>
                          <a:ea typeface="Times New Roman"/>
                          <a:cs typeface="Times New Roman"/>
                          <a:sym typeface="Times New Roman"/>
                        </a:rPr>
                        <a:t>Repression</a:t>
                      </a:r>
                      <a:endParaRPr/>
                    </a:p>
                  </a:txBody>
                  <a:tcPr marT="9525" marB="9525" marR="9525" marL="952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 </a:t>
                      </a:r>
                      <a:endParaRPr/>
                    </a:p>
                  </a:txBody>
                  <a:tcPr marT="9525" marB="9525" marR="9525" marL="952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b="1" lang="en-US" sz="1200" u="none" cap="none" strike="noStrike">
                          <a:solidFill>
                            <a:srgbClr val="282828"/>
                          </a:solidFill>
                          <a:latin typeface="Times New Roman"/>
                          <a:ea typeface="Times New Roman"/>
                          <a:cs typeface="Times New Roman"/>
                          <a:sym typeface="Times New Roman"/>
                        </a:rPr>
                        <a:t>SCWD</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i="1" lang="en-US" sz="1200" u="none" cap="none" strike="noStrike">
                          <a:solidFill>
                            <a:srgbClr val="282828"/>
                          </a:solidFill>
                          <a:latin typeface="Times New Roman"/>
                          <a:ea typeface="Times New Roman"/>
                          <a:cs typeface="Times New Roman"/>
                          <a:sym typeface="Times New Roman"/>
                        </a:rPr>
                        <a:t>E. coli</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i="1" lang="en-US" sz="1200" u="none" cap="none" strike="noStrike">
                          <a:solidFill>
                            <a:srgbClr val="282828"/>
                          </a:solidFill>
                          <a:latin typeface="Times New Roman"/>
                          <a:ea typeface="Times New Roman"/>
                          <a:cs typeface="Times New Roman"/>
                          <a:sym typeface="Times New Roman"/>
                        </a:rPr>
                        <a:t>S. aureus</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i="1" lang="en-US" sz="1200" u="none" cap="none" strike="noStrike">
                          <a:solidFill>
                            <a:srgbClr val="282828"/>
                          </a:solidFill>
                          <a:latin typeface="Times New Roman"/>
                          <a:ea typeface="Times New Roman"/>
                          <a:cs typeface="Times New Roman"/>
                          <a:sym typeface="Times New Roman"/>
                        </a:rPr>
                        <a:t>E. coli</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i="1" lang="en-US" sz="1200" u="none" cap="none" strike="noStrike">
                          <a:solidFill>
                            <a:srgbClr val="282828"/>
                          </a:solidFill>
                          <a:latin typeface="Times New Roman"/>
                          <a:ea typeface="Times New Roman"/>
                          <a:cs typeface="Times New Roman"/>
                          <a:sym typeface="Times New Roman"/>
                        </a:rPr>
                        <a:t>S. aureus</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b="1" lang="en-US" sz="1200" u="none" cap="none" strike="noStrike">
                          <a:solidFill>
                            <a:srgbClr val="282828"/>
                          </a:solidFill>
                          <a:latin typeface="Times New Roman"/>
                          <a:ea typeface="Times New Roman"/>
                          <a:cs typeface="Times New Roman"/>
                          <a:sym typeface="Times New Roman"/>
                        </a:rPr>
                        <a:t>Score</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Acticoat Flex 3</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highlight>
                            <a:srgbClr val="FFFF00"/>
                          </a:highlight>
                          <a:latin typeface="Times New Roman"/>
                          <a:ea typeface="Times New Roman"/>
                          <a:cs typeface="Times New Roman"/>
                          <a:sym typeface="Times New Roman"/>
                        </a:rPr>
                        <a:t>14</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Aquacel Ag</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8</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Maxorb II Ag</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11</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Mepilex Ag</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9</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Mepitel Ag</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11</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235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Optifoam</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t/>
                      </a:r>
                      <a:endParaRPr sz="1200" u="none" cap="none" strike="noStrike">
                        <a:solidFill>
                          <a:srgbClr val="282828"/>
                        </a:solidFill>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2</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67400">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Tegaderm Alginate Ag</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 </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282828"/>
                        </a:buClr>
                        <a:buSzPts val="1200"/>
                        <a:buFont typeface="Times New Roman"/>
                        <a:buNone/>
                      </a:pPr>
                      <a:r>
                        <a:rPr lang="en-US" sz="1200" u="none" cap="none" strike="noStrike">
                          <a:solidFill>
                            <a:srgbClr val="282828"/>
                          </a:solidFill>
                          <a:latin typeface="Times New Roman"/>
                          <a:ea typeface="Times New Roman"/>
                          <a:cs typeface="Times New Roman"/>
                          <a:sym typeface="Times New Roman"/>
                        </a:rPr>
                        <a:t>9</a:t>
                      </a:r>
                      <a:endParaRPr/>
                    </a:p>
                  </a:txBody>
                  <a:tcPr marT="9525" marB="95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i="0" lang="en-US" sz="3600" u="none" cap="none" strike="noStrike">
                <a:solidFill>
                  <a:srgbClr val="FFFFFF"/>
                </a:solidFill>
                <a:latin typeface="Open Sans"/>
                <a:ea typeface="Open Sans"/>
                <a:cs typeface="Open Sans"/>
                <a:sym typeface="Open Sans"/>
              </a:rPr>
              <a:t>Conclusions</a:t>
            </a:r>
            <a:endParaRPr b="1" i="0" sz="3600" u="none" cap="none" strike="noStrike">
              <a:solidFill>
                <a:srgbClr val="FFFFFF"/>
              </a:solidFill>
              <a:latin typeface="Open Sans"/>
              <a:ea typeface="Open Sans"/>
              <a:cs typeface="Open Sans"/>
              <a:sym typeface="Open Sans"/>
            </a:endParaRPr>
          </a:p>
        </p:txBody>
      </p:sp>
      <p:sp>
        <p:nvSpPr>
          <p:cNvPr id="181" name="Google Shape;181;p27"/>
          <p:cNvSpPr txBox="1"/>
          <p:nvPr>
            <p:ph idx="1" type="body"/>
          </p:nvPr>
        </p:nvSpPr>
        <p:spPr>
          <a:xfrm>
            <a:off x="604300" y="1310673"/>
            <a:ext cx="7732642" cy="2522154"/>
          </a:xfrm>
          <a:prstGeom prst="rect">
            <a:avLst/>
          </a:prstGeom>
          <a:noFill/>
          <a:ln>
            <a:noFill/>
          </a:ln>
        </p:spPr>
        <p:txBody>
          <a:bodyPr anchorCtr="0" anchor="t" bIns="45700" lIns="45700" spcFirstLastPara="1" rIns="45700" wrap="square" tIns="45700">
            <a:normAutofit fontScale="85000" lnSpcReduction="20000"/>
          </a:bodyPr>
          <a:lstStyle/>
          <a:p>
            <a:pPr indent="-131009" lvl="0" marL="131009" rtl="0" algn="l">
              <a:lnSpc>
                <a:spcPct val="108000"/>
              </a:lnSpc>
              <a:spcBef>
                <a:spcPts val="0"/>
              </a:spcBef>
              <a:spcAft>
                <a:spcPts val="0"/>
              </a:spcAft>
              <a:buClr>
                <a:srgbClr val="000000"/>
              </a:buClr>
              <a:buSzPct val="67857"/>
              <a:buFont typeface="Times New Roman"/>
              <a:buChar char="•"/>
            </a:pPr>
            <a:r>
              <a:rPr lang="en-US"/>
              <a:t>The antibacterial properties of Acticoat Flex-3 outperformed those of selected SCWDs </a:t>
            </a:r>
            <a:endParaRPr/>
          </a:p>
          <a:p>
            <a:pPr indent="0" lvl="0" marL="0" rtl="0" algn="l">
              <a:lnSpc>
                <a:spcPct val="108000"/>
              </a:lnSpc>
              <a:spcBef>
                <a:spcPts val="0"/>
              </a:spcBef>
              <a:spcAft>
                <a:spcPts val="0"/>
              </a:spcAft>
              <a:buClr>
                <a:srgbClr val="000000"/>
              </a:buClr>
              <a:buSzPct val="100000"/>
              <a:buNone/>
            </a:pPr>
            <a:r>
              <a:t/>
            </a:r>
            <a:endParaRPr/>
          </a:p>
          <a:p>
            <a:pPr indent="-131009" lvl="0" marL="131009" rtl="0" algn="l">
              <a:lnSpc>
                <a:spcPct val="108000"/>
              </a:lnSpc>
              <a:spcBef>
                <a:spcPts val="0"/>
              </a:spcBef>
              <a:spcAft>
                <a:spcPts val="0"/>
              </a:spcAft>
              <a:buClr>
                <a:srgbClr val="000000"/>
              </a:buClr>
              <a:buSzPct val="67857"/>
              <a:buFont typeface="Times New Roman"/>
              <a:buChar char="•"/>
            </a:pPr>
            <a:r>
              <a:rPr lang="en-US"/>
              <a:t>Maxorb II Ag and Mepitel Ag were also generally effective across conditions, but to a lesser extent than Acticoat Flex-3</a:t>
            </a:r>
            <a:endParaRPr/>
          </a:p>
          <a:p>
            <a:pPr indent="0" lvl="0" marL="131009" rtl="0" algn="l">
              <a:lnSpc>
                <a:spcPct val="108000"/>
              </a:lnSpc>
              <a:spcBef>
                <a:spcPts val="0"/>
              </a:spcBef>
              <a:spcAft>
                <a:spcPts val="0"/>
              </a:spcAft>
              <a:buClr>
                <a:srgbClr val="000000"/>
              </a:buClr>
              <a:buSzPct val="100000"/>
              <a:buFont typeface="Times New Roman"/>
              <a:buNone/>
            </a:pPr>
            <a:r>
              <a:t/>
            </a:r>
            <a:endParaRPr/>
          </a:p>
          <a:p>
            <a:pPr indent="-131009" lvl="0" marL="131009" rtl="0" algn="l">
              <a:lnSpc>
                <a:spcPct val="108000"/>
              </a:lnSpc>
              <a:spcBef>
                <a:spcPts val="0"/>
              </a:spcBef>
              <a:spcAft>
                <a:spcPts val="0"/>
              </a:spcAft>
              <a:buClr>
                <a:srgbClr val="000000"/>
              </a:buClr>
              <a:buSzPct val="67857"/>
              <a:buFont typeface="Times New Roman"/>
              <a:buChar char="•"/>
            </a:pPr>
            <a:r>
              <a:rPr lang="en-US"/>
              <a:t>While Mepilex Ag showed little to no inhibitory effects on the two strains, it did however present a strong repressive effect</a:t>
            </a:r>
            <a:endParaRPr/>
          </a:p>
          <a:p>
            <a:pPr indent="0" lvl="0" marL="131009" rtl="0" algn="l">
              <a:lnSpc>
                <a:spcPct val="108000"/>
              </a:lnSpc>
              <a:spcBef>
                <a:spcPts val="0"/>
              </a:spcBef>
              <a:spcAft>
                <a:spcPts val="0"/>
              </a:spcAft>
              <a:buClr>
                <a:srgbClr val="000000"/>
              </a:buClr>
              <a:buSzPct val="100000"/>
              <a:buFont typeface="Times New Roman"/>
              <a:buNone/>
            </a:pPr>
            <a:r>
              <a:t/>
            </a:r>
            <a:endParaRPr/>
          </a:p>
          <a:p>
            <a:pPr indent="-131009" lvl="0" marL="131009" rtl="0" algn="l">
              <a:lnSpc>
                <a:spcPct val="108000"/>
              </a:lnSpc>
              <a:spcBef>
                <a:spcPts val="0"/>
              </a:spcBef>
              <a:spcAft>
                <a:spcPts val="0"/>
              </a:spcAft>
              <a:buClr>
                <a:srgbClr val="000000"/>
              </a:buClr>
              <a:buSzPct val="67857"/>
              <a:buFont typeface="Times New Roman"/>
              <a:buChar char="•"/>
            </a:pPr>
            <a:r>
              <a:rPr lang="en-US"/>
              <a:t> Compared with the selected SCWDs Optifoam was not effective across any of the conditions tested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i="0" lang="en-US" sz="3600" u="none" cap="none" strike="noStrike">
                <a:solidFill>
                  <a:srgbClr val="FFFFFF"/>
                </a:solidFill>
                <a:latin typeface="Open Sans"/>
                <a:ea typeface="Open Sans"/>
                <a:cs typeface="Open Sans"/>
                <a:sym typeface="Open Sans"/>
              </a:rPr>
              <a:t>Acknowledgements</a:t>
            </a:r>
            <a:endParaRPr b="1" i="0" sz="3600" u="none" cap="none" strike="noStrike">
              <a:solidFill>
                <a:srgbClr val="FFFFFF"/>
              </a:solidFill>
              <a:latin typeface="Open Sans"/>
              <a:ea typeface="Open Sans"/>
              <a:cs typeface="Open Sans"/>
              <a:sym typeface="Open Sans"/>
            </a:endParaRPr>
          </a:p>
        </p:txBody>
      </p:sp>
      <p:sp>
        <p:nvSpPr>
          <p:cNvPr id="187" name="Google Shape;187;p28"/>
          <p:cNvSpPr txBox="1"/>
          <p:nvPr/>
        </p:nvSpPr>
        <p:spPr>
          <a:xfrm>
            <a:off x="353439" y="2289011"/>
            <a:ext cx="3559625" cy="1015659"/>
          </a:xfrm>
          <a:prstGeom prst="rect">
            <a:avLst/>
          </a:prstGeom>
          <a:noFill/>
          <a:ln>
            <a:noFill/>
          </a:ln>
        </p:spPr>
        <p:txBody>
          <a:bodyPr anchorCtr="0" anchor="t" bIns="45700" lIns="45700" spcFirstLastPara="1" rIns="45700" wrap="square" tIns="45700">
            <a:spAutoFit/>
          </a:bodyPr>
          <a:lstStyle/>
          <a:p>
            <a:pPr indent="-342900" lvl="0" marL="342900" marR="0" rtl="0" algn="l">
              <a:lnSpc>
                <a:spcPct val="100000"/>
              </a:lnSpc>
              <a:spcBef>
                <a:spcPts val="0"/>
              </a:spcBef>
              <a:spcAft>
                <a:spcPts val="0"/>
              </a:spcAft>
              <a:buClr>
                <a:srgbClr val="282828"/>
              </a:buClr>
              <a:buSzPts val="2000"/>
              <a:buFont typeface="Arial"/>
              <a:buChar char="•"/>
            </a:pPr>
            <a:r>
              <a:rPr b="0" i="0" lang="en-US" sz="2000" u="none" cap="none" strike="noStrike">
                <a:solidFill>
                  <a:srgbClr val="282828"/>
                </a:solidFill>
                <a:latin typeface="Times New Roman"/>
                <a:ea typeface="Times New Roman"/>
                <a:cs typeface="Times New Roman"/>
                <a:sym typeface="Times New Roman"/>
              </a:rPr>
              <a:t>Joel Grunhut (writing advisor)</a:t>
            </a:r>
            <a:endParaRPr/>
          </a:p>
          <a:p>
            <a:pPr indent="-342900" lvl="0" marL="342900" marR="0" rtl="0" algn="l">
              <a:lnSpc>
                <a:spcPct val="100000"/>
              </a:lnSpc>
              <a:spcBef>
                <a:spcPts val="0"/>
              </a:spcBef>
              <a:spcAft>
                <a:spcPts val="0"/>
              </a:spcAft>
              <a:buClr>
                <a:srgbClr val="282828"/>
              </a:buClr>
              <a:buSzPts val="2000"/>
              <a:buFont typeface="Arial"/>
              <a:buChar char="•"/>
            </a:pPr>
            <a:r>
              <a:rPr b="0" i="0" lang="en-US" sz="2000" u="none" cap="none" strike="noStrike">
                <a:solidFill>
                  <a:srgbClr val="282828"/>
                </a:solidFill>
                <a:latin typeface="Times New Roman"/>
                <a:ea typeface="Times New Roman"/>
                <a:cs typeface="Times New Roman"/>
                <a:sym typeface="Times New Roman"/>
              </a:rPr>
              <a:t>Nir J. Hus M.D, Ph.D., FACS</a:t>
            </a:r>
            <a:endParaRPr/>
          </a:p>
          <a:p>
            <a:pPr indent="0" lvl="0" marL="0" marR="0" rtl="0" algn="l">
              <a:lnSpc>
                <a:spcPct val="100000"/>
              </a:lnSpc>
              <a:spcBef>
                <a:spcPts val="0"/>
              </a:spcBef>
              <a:spcAft>
                <a:spcPts val="0"/>
              </a:spcAft>
              <a:buClr>
                <a:srgbClr val="282828"/>
              </a:buClr>
              <a:buSzPts val="1800"/>
              <a:buFont typeface="Times New Roman"/>
              <a:buNone/>
            </a:pPr>
            <a:r>
              <a:t/>
            </a:r>
            <a:endParaRPr b="0" i="0" sz="1800" u="none" cap="none" strike="noStrike">
              <a:solidFill>
                <a:srgbClr val="505050"/>
              </a:solidFill>
              <a:latin typeface="Helvetica Neue"/>
              <a:ea typeface="Helvetica Neue"/>
              <a:cs typeface="Helvetica Neue"/>
              <a:sym typeface="Helvetica Neue"/>
            </a:endParaRPr>
          </a:p>
        </p:txBody>
      </p:sp>
      <p:sp>
        <p:nvSpPr>
          <p:cNvPr id="188" name="Google Shape;188;p28"/>
          <p:cNvSpPr txBox="1"/>
          <p:nvPr/>
        </p:nvSpPr>
        <p:spPr>
          <a:xfrm>
            <a:off x="4713054" y="2604999"/>
            <a:ext cx="4228076" cy="400105"/>
          </a:xfrm>
          <a:prstGeom prst="rect">
            <a:avLst/>
          </a:prstGeom>
          <a:noFill/>
          <a:ln>
            <a:noFill/>
          </a:ln>
        </p:spPr>
        <p:txBody>
          <a:bodyPr anchorCtr="0" anchor="t" bIns="45700" lIns="45700" spcFirstLastPara="1" rIns="45700" wrap="square" tIns="45700">
            <a:spAutoFit/>
          </a:bodyPr>
          <a:lstStyle/>
          <a:p>
            <a:pPr indent="-342900" lvl="0" marL="342900" marR="0" rtl="0" algn="l">
              <a:lnSpc>
                <a:spcPct val="100000"/>
              </a:lnSpc>
              <a:spcBef>
                <a:spcPts val="0"/>
              </a:spcBef>
              <a:spcAft>
                <a:spcPts val="0"/>
              </a:spcAft>
              <a:buClr>
                <a:srgbClr val="282828"/>
              </a:buClr>
              <a:buSzPts val="2000"/>
              <a:buFont typeface="Arial"/>
              <a:buChar char="•"/>
            </a:pPr>
            <a:r>
              <a:rPr b="0" i="0" lang="en-US" sz="2000" u="none" cap="none" strike="noStrike">
                <a:solidFill>
                  <a:srgbClr val="282828"/>
                </a:solidFill>
                <a:latin typeface="Times New Roman"/>
                <a:ea typeface="Times New Roman"/>
                <a:cs typeface="Times New Roman"/>
                <a:sym typeface="Times New Roman"/>
              </a:rPr>
              <a:t>Ricardo F. Frausto (research mentor)</a:t>
            </a:r>
            <a:endParaRPr/>
          </a:p>
        </p:txBody>
      </p:sp>
      <p:pic>
        <p:nvPicPr>
          <p:cNvPr descr="Polygence Careers | Polygence" id="189" name="Google Shape;189;p28"/>
          <p:cNvPicPr preferRelativeResize="0"/>
          <p:nvPr/>
        </p:nvPicPr>
        <p:blipFill rotWithShape="1">
          <a:blip r:embed="rId3">
            <a:alphaModFix/>
          </a:blip>
          <a:srcRect b="0" l="0" r="0" t="0"/>
          <a:stretch/>
        </p:blipFill>
        <p:spPr>
          <a:xfrm>
            <a:off x="6827092" y="1544913"/>
            <a:ext cx="1899878" cy="473912"/>
          </a:xfrm>
          <a:prstGeom prst="rect">
            <a:avLst/>
          </a:prstGeom>
          <a:noFill/>
          <a:ln cap="flat" cmpd="sng" w="9525">
            <a:solidFill>
              <a:srgbClr val="BFBFBF"/>
            </a:solidFill>
            <a:prstDash val="solid"/>
            <a:round/>
            <a:headEnd len="sm" w="sm" type="none"/>
            <a:tailEnd len="sm" w="sm" type="none"/>
          </a:ln>
        </p:spPr>
      </p:pic>
      <p:pic>
        <p:nvPicPr>
          <p:cNvPr descr="Secondary Essay Prompts - Florida Atlantic University Charles E. Schmidt  College of Medicine | MedEdits.com" id="190" name="Google Shape;190;p28"/>
          <p:cNvPicPr preferRelativeResize="0"/>
          <p:nvPr/>
        </p:nvPicPr>
        <p:blipFill rotWithShape="1">
          <a:blip r:embed="rId4">
            <a:alphaModFix/>
          </a:blip>
          <a:srcRect b="0" l="0" r="0" t="0"/>
          <a:stretch/>
        </p:blipFill>
        <p:spPr>
          <a:xfrm>
            <a:off x="864449" y="1185302"/>
            <a:ext cx="2667753" cy="1046839"/>
          </a:xfrm>
          <a:prstGeom prst="rect">
            <a:avLst/>
          </a:prstGeom>
          <a:noFill/>
          <a:ln cap="flat" cmpd="sng" w="9525">
            <a:solidFill>
              <a:srgbClr val="BFBFBF"/>
            </a:solidFill>
            <a:prstDash val="solid"/>
            <a:round/>
            <a:headEnd len="sm" w="sm" type="none"/>
            <a:tailEnd len="sm" w="sm" type="none"/>
          </a:ln>
        </p:spPr>
      </p:pic>
      <p:pic>
        <p:nvPicPr>
          <p:cNvPr id="191" name="Google Shape;191;p28"/>
          <p:cNvPicPr preferRelativeResize="0"/>
          <p:nvPr/>
        </p:nvPicPr>
        <p:blipFill rotWithShape="1">
          <a:blip r:embed="rId5">
            <a:alphaModFix/>
          </a:blip>
          <a:srcRect b="0" l="0" r="0" t="0"/>
          <a:stretch/>
        </p:blipFill>
        <p:spPr>
          <a:xfrm>
            <a:off x="5046452" y="1014511"/>
            <a:ext cx="1555983" cy="1555983"/>
          </a:xfrm>
          <a:prstGeom prst="rect">
            <a:avLst/>
          </a:prstGeom>
          <a:noFill/>
          <a:ln>
            <a:noFill/>
          </a:ln>
        </p:spPr>
      </p:pic>
      <p:pic>
        <p:nvPicPr>
          <p:cNvPr descr="Donna Klein Jewish Academy - bocaratonobserver.com" id="192" name="Google Shape;192;p28"/>
          <p:cNvPicPr preferRelativeResize="0"/>
          <p:nvPr/>
        </p:nvPicPr>
        <p:blipFill rotWithShape="1">
          <a:blip r:embed="rId6">
            <a:alphaModFix/>
          </a:blip>
          <a:srcRect b="0" l="0" r="0" t="0"/>
          <a:stretch/>
        </p:blipFill>
        <p:spPr>
          <a:xfrm>
            <a:off x="2353078" y="3361540"/>
            <a:ext cx="4150535" cy="854606"/>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ph type="title"/>
          </p:nvPr>
        </p:nvSpPr>
        <p:spPr>
          <a:xfrm>
            <a:off x="1638300" y="1004949"/>
            <a:ext cx="5867400" cy="993777"/>
          </a:xfrm>
          <a:prstGeom prst="rect">
            <a:avLst/>
          </a:prstGeom>
          <a:noFill/>
          <a:ln>
            <a:noFill/>
          </a:ln>
        </p:spPr>
        <p:txBody>
          <a:bodyPr anchorCtr="0" anchor="b" bIns="45700" lIns="45700" spcFirstLastPara="1" rIns="45700" wrap="square" tIns="45700">
            <a:noAutofit/>
          </a:bodyPr>
          <a:lstStyle/>
          <a:p>
            <a:pPr indent="0" lvl="0" marL="0" rtl="0" algn="ctr">
              <a:lnSpc>
                <a:spcPct val="90000"/>
              </a:lnSpc>
              <a:spcBef>
                <a:spcPts val="0"/>
              </a:spcBef>
              <a:spcAft>
                <a:spcPts val="0"/>
              </a:spcAft>
              <a:buClr>
                <a:srgbClr val="FFFFFF"/>
              </a:buClr>
              <a:buSzPts val="8000"/>
              <a:buFont typeface="Open Sans"/>
              <a:buNone/>
            </a:pPr>
            <a:r>
              <a:rPr lang="en-US" sz="8000"/>
              <a:t>Q&amp;A</a:t>
            </a:r>
            <a:endParaRPr/>
          </a:p>
        </p:txBody>
      </p:sp>
      <p:pic>
        <p:nvPicPr>
          <p:cNvPr descr="Customer review outline" id="198" name="Google Shape;198;p29"/>
          <p:cNvPicPr preferRelativeResize="0"/>
          <p:nvPr/>
        </p:nvPicPr>
        <p:blipFill rotWithShape="1">
          <a:blip r:embed="rId3">
            <a:alphaModFix/>
          </a:blip>
          <a:srcRect b="0" l="0" r="0" t="0"/>
          <a:stretch/>
        </p:blipFill>
        <p:spPr>
          <a:xfrm>
            <a:off x="5830178" y="2421750"/>
            <a:ext cx="914400" cy="1110234"/>
          </a:xfrm>
          <a:prstGeom prst="rect">
            <a:avLst/>
          </a:prstGeom>
          <a:noFill/>
          <a:ln>
            <a:noFill/>
          </a:ln>
        </p:spPr>
      </p:pic>
      <p:pic>
        <p:nvPicPr>
          <p:cNvPr descr="Customer review with solid fill" id="199" name="Google Shape;199;p29"/>
          <p:cNvPicPr preferRelativeResize="0"/>
          <p:nvPr/>
        </p:nvPicPr>
        <p:blipFill rotWithShape="1">
          <a:blip r:embed="rId4">
            <a:alphaModFix/>
          </a:blip>
          <a:srcRect b="0" l="0" r="0" t="0"/>
          <a:stretch/>
        </p:blipFill>
        <p:spPr>
          <a:xfrm>
            <a:off x="2399423" y="2421750"/>
            <a:ext cx="914400" cy="11102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p:nvPr/>
        </p:nvSpPr>
        <p:spPr>
          <a:xfrm>
            <a:off x="4279124" y="1507183"/>
            <a:ext cx="1184313" cy="2083654"/>
          </a:xfrm>
          <a:prstGeom prst="rect">
            <a:avLst/>
          </a:prstGeom>
          <a:solidFill>
            <a:srgbClr val="B6B6B6">
              <a:alpha val="36862"/>
            </a:srgbClr>
          </a:solidFill>
          <a:ln cap="flat" cmpd="sng" w="9525">
            <a:solidFill>
              <a:srgbClr val="181818"/>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505050"/>
              </a:solidFill>
              <a:latin typeface="Helvetica Neue"/>
              <a:ea typeface="Helvetica Neue"/>
              <a:cs typeface="Helvetica Neue"/>
              <a:sym typeface="Helvetica Neue"/>
            </a:endParaRPr>
          </a:p>
        </p:txBody>
      </p:sp>
      <p:sp>
        <p:nvSpPr>
          <p:cNvPr id="205" name="Google Shape;205;p30"/>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fontScale="90000"/>
          </a:bodyPr>
          <a:lstStyle/>
          <a:p>
            <a:pPr indent="0" lvl="0" marL="0" rtl="0" algn="l">
              <a:lnSpc>
                <a:spcPct val="90000"/>
              </a:lnSpc>
              <a:spcBef>
                <a:spcPts val="0"/>
              </a:spcBef>
              <a:spcAft>
                <a:spcPts val="0"/>
              </a:spcAft>
              <a:buClr>
                <a:srgbClr val="FFFFFF"/>
              </a:buClr>
              <a:buSzPct val="100000"/>
              <a:buFont typeface="Open Sans"/>
              <a:buNone/>
            </a:pPr>
            <a:r>
              <a:rPr b="1" i="0" lang="en-US" sz="3600" u="none" cap="none" strike="noStrike">
                <a:solidFill>
                  <a:srgbClr val="FFFFFF"/>
                </a:solidFill>
                <a:latin typeface="Open Sans"/>
                <a:ea typeface="Open Sans"/>
                <a:cs typeface="Open Sans"/>
                <a:sym typeface="Open Sans"/>
              </a:rPr>
              <a:t>Unbiased Semiquantitative Analysis </a:t>
            </a:r>
            <a:endParaRPr b="1" i="0" sz="3600" u="none" cap="none" strike="noStrike">
              <a:solidFill>
                <a:srgbClr val="FFFFFF"/>
              </a:solidFill>
              <a:latin typeface="Open Sans"/>
              <a:ea typeface="Open Sans"/>
              <a:cs typeface="Open Sans"/>
              <a:sym typeface="Open Sans"/>
            </a:endParaRPr>
          </a:p>
        </p:txBody>
      </p:sp>
      <p:sp>
        <p:nvSpPr>
          <p:cNvPr id="206" name="Google Shape;206;p30"/>
          <p:cNvSpPr txBox="1"/>
          <p:nvPr/>
        </p:nvSpPr>
        <p:spPr>
          <a:xfrm>
            <a:off x="1972521" y="1422925"/>
            <a:ext cx="2049864" cy="461661"/>
          </a:xfrm>
          <a:prstGeom prst="rect">
            <a:avLst/>
          </a:prstGeom>
          <a:solidFill>
            <a:schemeClr val="lt1"/>
          </a:solid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0000"/>
              </a:buClr>
              <a:buSzPts val="1200"/>
              <a:buFont typeface="Arial"/>
              <a:buNone/>
            </a:pPr>
            <a:r>
              <a:rPr b="0" i="0" lang="en-US" sz="1200" u="none" cap="none" strike="noStrike">
                <a:solidFill>
                  <a:srgbClr val="FF0000"/>
                </a:solidFill>
                <a:latin typeface="Arial"/>
                <a:ea typeface="Arial"/>
                <a:cs typeface="Arial"/>
                <a:sym typeface="Arial"/>
              </a:rPr>
              <a:t>Red bars: Interquartile range</a:t>
            </a:r>
            <a:endParaRPr/>
          </a:p>
          <a:p>
            <a:pPr indent="0" lvl="0" marL="0" marR="0" rtl="0" algn="l">
              <a:lnSpc>
                <a:spcPct val="100000"/>
              </a:lnSpc>
              <a:spcBef>
                <a:spcPts val="0"/>
              </a:spcBef>
              <a:spcAft>
                <a:spcPts val="0"/>
              </a:spcAft>
              <a:buClr>
                <a:srgbClr val="79DFDF"/>
              </a:buClr>
              <a:buSzPts val="1200"/>
              <a:buFont typeface="Arial"/>
              <a:buNone/>
            </a:pPr>
            <a:r>
              <a:rPr b="0" i="0" lang="en-US" sz="1200" u="none" cap="none" strike="noStrike">
                <a:solidFill>
                  <a:srgbClr val="79DFDF"/>
                </a:solidFill>
                <a:latin typeface="Arial"/>
                <a:ea typeface="Arial"/>
                <a:cs typeface="Arial"/>
                <a:sym typeface="Arial"/>
              </a:rPr>
              <a:t>Blue bar: median</a:t>
            </a:r>
            <a:endParaRPr b="0" i="0" sz="1200" u="none" cap="none" strike="noStrike">
              <a:solidFill>
                <a:srgbClr val="79DFDF"/>
              </a:solidFill>
              <a:latin typeface="Arial"/>
              <a:ea typeface="Arial"/>
              <a:cs typeface="Arial"/>
              <a:sym typeface="Arial"/>
            </a:endParaRPr>
          </a:p>
        </p:txBody>
      </p:sp>
      <p:sp>
        <p:nvSpPr>
          <p:cNvPr id="207" name="Google Shape;207;p30"/>
          <p:cNvSpPr/>
          <p:nvPr/>
        </p:nvSpPr>
        <p:spPr>
          <a:xfrm>
            <a:off x="4896582" y="1653756"/>
            <a:ext cx="140677" cy="590969"/>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08" name="Google Shape;208;p30"/>
          <p:cNvSpPr/>
          <p:nvPr/>
        </p:nvSpPr>
        <p:spPr>
          <a:xfrm>
            <a:off x="4896582" y="2249505"/>
            <a:ext cx="140677" cy="322246"/>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09" name="Google Shape;209;p30"/>
          <p:cNvSpPr/>
          <p:nvPr/>
        </p:nvSpPr>
        <p:spPr>
          <a:xfrm>
            <a:off x="4896582" y="2578101"/>
            <a:ext cx="140677" cy="212687"/>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10" name="Google Shape;210;p30"/>
          <p:cNvSpPr/>
          <p:nvPr/>
        </p:nvSpPr>
        <p:spPr>
          <a:xfrm>
            <a:off x="4896582" y="2797138"/>
            <a:ext cx="140677" cy="781087"/>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11" name="Google Shape;211;p30"/>
          <p:cNvSpPr txBox="1"/>
          <p:nvPr/>
        </p:nvSpPr>
        <p:spPr>
          <a:xfrm>
            <a:off x="5012035" y="1810742"/>
            <a:ext cx="451402"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12" name="Google Shape;212;p30"/>
          <p:cNvSpPr txBox="1"/>
          <p:nvPr/>
        </p:nvSpPr>
        <p:spPr>
          <a:xfrm>
            <a:off x="5005770" y="2272130"/>
            <a:ext cx="361633"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13" name="Google Shape;213;p30"/>
          <p:cNvSpPr txBox="1"/>
          <p:nvPr/>
        </p:nvSpPr>
        <p:spPr>
          <a:xfrm>
            <a:off x="4996414" y="2546531"/>
            <a:ext cx="271865"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14" name="Google Shape;214;p30"/>
          <p:cNvSpPr txBox="1"/>
          <p:nvPr/>
        </p:nvSpPr>
        <p:spPr>
          <a:xfrm>
            <a:off x="5006893" y="3050501"/>
            <a:ext cx="182097"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15" name="Google Shape;215;p30"/>
          <p:cNvSpPr txBox="1"/>
          <p:nvPr/>
        </p:nvSpPr>
        <p:spPr>
          <a:xfrm>
            <a:off x="5884206" y="2087737"/>
            <a:ext cx="2027154" cy="1015659"/>
          </a:xfrm>
          <a:prstGeom prst="rect">
            <a:avLst/>
          </a:prstGeom>
          <a:noFill/>
          <a:ln cap="flat" cmpd="sng" w="12700">
            <a:solidFill>
              <a:schemeClr val="dk1"/>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000"/>
              <a:buFont typeface="Arial"/>
              <a:buNone/>
            </a:pPr>
            <a:r>
              <a:rPr b="0" i="0" lang="en-US" sz="1000" u="sng" cap="none" strike="noStrike">
                <a:solidFill>
                  <a:srgbClr val="181818"/>
                </a:solidFill>
                <a:latin typeface="Arial"/>
                <a:ea typeface="Arial"/>
                <a:cs typeface="Arial"/>
                <a:sym typeface="Arial"/>
              </a:rPr>
              <a:t>Key</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75-100% (top quartile)</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50-75%</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25-50%</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0-25% (bottom quartile)</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When mean value was zero</a:t>
            </a:r>
            <a:endParaRPr/>
          </a:p>
        </p:txBody>
      </p:sp>
      <p:pic>
        <p:nvPicPr>
          <p:cNvPr id="216" name="Google Shape;216;p30"/>
          <p:cNvPicPr preferRelativeResize="0"/>
          <p:nvPr/>
        </p:nvPicPr>
        <p:blipFill rotWithShape="1">
          <a:blip r:embed="rId3">
            <a:alphaModFix/>
          </a:blip>
          <a:srcRect b="0" l="0" r="0" t="0"/>
          <a:stretch/>
        </p:blipFill>
        <p:spPr>
          <a:xfrm>
            <a:off x="1350336" y="1245802"/>
            <a:ext cx="4113101" cy="299968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1"/>
          <p:cNvPicPr preferRelativeResize="0"/>
          <p:nvPr/>
        </p:nvPicPr>
        <p:blipFill rotWithShape="1">
          <a:blip r:embed="rId3">
            <a:alphaModFix/>
          </a:blip>
          <a:srcRect b="0" l="0" r="0" t="0"/>
          <a:stretch/>
        </p:blipFill>
        <p:spPr>
          <a:xfrm>
            <a:off x="1098023" y="810235"/>
            <a:ext cx="4947937" cy="3650725"/>
          </a:xfrm>
          <a:prstGeom prst="rect">
            <a:avLst/>
          </a:prstGeom>
          <a:noFill/>
          <a:ln>
            <a:noFill/>
          </a:ln>
        </p:spPr>
      </p:pic>
      <p:sp>
        <p:nvSpPr>
          <p:cNvPr id="222" name="Google Shape;222;p31"/>
          <p:cNvSpPr/>
          <p:nvPr/>
        </p:nvSpPr>
        <p:spPr>
          <a:xfrm>
            <a:off x="3824933" y="1611750"/>
            <a:ext cx="1688879" cy="2083654"/>
          </a:xfrm>
          <a:prstGeom prst="rect">
            <a:avLst/>
          </a:prstGeom>
          <a:solidFill>
            <a:srgbClr val="B6B6B6">
              <a:alpha val="36862"/>
            </a:srgbClr>
          </a:solidFill>
          <a:ln cap="flat" cmpd="sng" w="9525">
            <a:solidFill>
              <a:srgbClr val="181818"/>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505050"/>
              </a:solidFill>
              <a:latin typeface="Helvetica Neue"/>
              <a:ea typeface="Helvetica Neue"/>
              <a:cs typeface="Helvetica Neue"/>
              <a:sym typeface="Helvetica Neue"/>
            </a:endParaRPr>
          </a:p>
        </p:txBody>
      </p:sp>
      <p:sp>
        <p:nvSpPr>
          <p:cNvPr id="223" name="Google Shape;223;p31"/>
          <p:cNvSpPr txBox="1"/>
          <p:nvPr>
            <p:ph type="title"/>
          </p:nvPr>
        </p:nvSpPr>
        <p:spPr>
          <a:xfrm>
            <a:off x="107341" y="171271"/>
            <a:ext cx="8229601" cy="620715"/>
          </a:xfrm>
          <a:prstGeom prst="rect">
            <a:avLst/>
          </a:prstGeom>
          <a:noFill/>
          <a:ln>
            <a:noFill/>
          </a:ln>
        </p:spPr>
        <p:txBody>
          <a:bodyPr anchorCtr="0" anchor="ctr" bIns="45700" lIns="45700" spcFirstLastPara="1" rIns="45700" wrap="square" tIns="45700">
            <a:normAutofit fontScale="90000"/>
          </a:bodyPr>
          <a:lstStyle/>
          <a:p>
            <a:pPr indent="0" lvl="0" marL="0" rtl="0" algn="l">
              <a:lnSpc>
                <a:spcPct val="90000"/>
              </a:lnSpc>
              <a:spcBef>
                <a:spcPts val="0"/>
              </a:spcBef>
              <a:spcAft>
                <a:spcPts val="0"/>
              </a:spcAft>
              <a:buClr>
                <a:srgbClr val="FFFFFF"/>
              </a:buClr>
              <a:buSzPct val="100000"/>
              <a:buFont typeface="Open Sans"/>
              <a:buNone/>
            </a:pPr>
            <a:r>
              <a:rPr b="1" i="0" lang="en-US" sz="3600" u="none" cap="none" strike="noStrike">
                <a:solidFill>
                  <a:srgbClr val="FFFFFF"/>
                </a:solidFill>
                <a:latin typeface="Open Sans"/>
                <a:ea typeface="Open Sans"/>
                <a:cs typeface="Open Sans"/>
                <a:sym typeface="Open Sans"/>
              </a:rPr>
              <a:t>Unbiased Semiquantitative Analysis </a:t>
            </a:r>
            <a:endParaRPr b="1" i="0" sz="3600" u="none" cap="none" strike="noStrike">
              <a:solidFill>
                <a:srgbClr val="FFFFFF"/>
              </a:solidFill>
              <a:latin typeface="Open Sans"/>
              <a:ea typeface="Open Sans"/>
              <a:cs typeface="Open Sans"/>
              <a:sym typeface="Open Sans"/>
            </a:endParaRPr>
          </a:p>
        </p:txBody>
      </p:sp>
      <p:sp>
        <p:nvSpPr>
          <p:cNvPr id="224" name="Google Shape;224;p31"/>
          <p:cNvSpPr txBox="1"/>
          <p:nvPr/>
        </p:nvSpPr>
        <p:spPr>
          <a:xfrm>
            <a:off x="1814855" y="1107089"/>
            <a:ext cx="2049864" cy="461661"/>
          </a:xfrm>
          <a:prstGeom prst="rect">
            <a:avLst/>
          </a:prstGeom>
          <a:solidFill>
            <a:schemeClr val="lt1"/>
          </a:solid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0000"/>
              </a:buClr>
              <a:buSzPts val="1200"/>
              <a:buFont typeface="Arial"/>
              <a:buNone/>
            </a:pPr>
            <a:r>
              <a:rPr b="0" i="0" lang="en-US" sz="1200" u="none" cap="none" strike="noStrike">
                <a:solidFill>
                  <a:srgbClr val="FF0000"/>
                </a:solidFill>
                <a:latin typeface="Arial"/>
                <a:ea typeface="Arial"/>
                <a:cs typeface="Arial"/>
                <a:sym typeface="Arial"/>
              </a:rPr>
              <a:t>Red bars: Interquartile range</a:t>
            </a:r>
            <a:endParaRPr/>
          </a:p>
          <a:p>
            <a:pPr indent="0" lvl="0" marL="0" marR="0" rtl="0" algn="l">
              <a:lnSpc>
                <a:spcPct val="100000"/>
              </a:lnSpc>
              <a:spcBef>
                <a:spcPts val="0"/>
              </a:spcBef>
              <a:spcAft>
                <a:spcPts val="0"/>
              </a:spcAft>
              <a:buClr>
                <a:srgbClr val="79DFDF"/>
              </a:buClr>
              <a:buSzPts val="1200"/>
              <a:buFont typeface="Arial"/>
              <a:buNone/>
            </a:pPr>
            <a:r>
              <a:rPr b="0" i="0" lang="en-US" sz="1200" u="none" cap="none" strike="noStrike">
                <a:solidFill>
                  <a:srgbClr val="79DFDF"/>
                </a:solidFill>
                <a:latin typeface="Arial"/>
                <a:ea typeface="Arial"/>
                <a:cs typeface="Arial"/>
                <a:sym typeface="Arial"/>
              </a:rPr>
              <a:t>Blue bar: median</a:t>
            </a:r>
            <a:endParaRPr b="0" i="0" sz="1200" u="none" cap="none" strike="noStrike">
              <a:solidFill>
                <a:srgbClr val="79DFDF"/>
              </a:solidFill>
              <a:latin typeface="Arial"/>
              <a:ea typeface="Arial"/>
              <a:cs typeface="Arial"/>
              <a:sym typeface="Arial"/>
            </a:endParaRPr>
          </a:p>
        </p:txBody>
      </p:sp>
      <p:sp>
        <p:nvSpPr>
          <p:cNvPr id="225" name="Google Shape;225;p31"/>
          <p:cNvSpPr/>
          <p:nvPr/>
        </p:nvSpPr>
        <p:spPr>
          <a:xfrm>
            <a:off x="4946957" y="1867068"/>
            <a:ext cx="140677" cy="802900"/>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26" name="Google Shape;226;p31"/>
          <p:cNvSpPr/>
          <p:nvPr/>
        </p:nvSpPr>
        <p:spPr>
          <a:xfrm>
            <a:off x="4946957" y="2683042"/>
            <a:ext cx="140677" cy="230522"/>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27" name="Google Shape;227;p31"/>
          <p:cNvSpPr/>
          <p:nvPr/>
        </p:nvSpPr>
        <p:spPr>
          <a:xfrm>
            <a:off x="4946957" y="2926176"/>
            <a:ext cx="140677" cy="188754"/>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28" name="Google Shape;228;p31"/>
          <p:cNvSpPr/>
          <p:nvPr/>
        </p:nvSpPr>
        <p:spPr>
          <a:xfrm>
            <a:off x="4946957" y="3124367"/>
            <a:ext cx="140677" cy="558425"/>
          </a:xfrm>
          <a:prstGeom prst="rightBrace">
            <a:avLst>
              <a:gd fmla="val 8333" name="adj1"/>
              <a:gd fmla="val 50000" name="adj2"/>
            </a:avLst>
          </a:prstGeom>
          <a:noFill/>
          <a:ln cap="flat" cmpd="sng" w="9525">
            <a:solidFill>
              <a:srgbClr val="28282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29" name="Google Shape;229;p31"/>
          <p:cNvSpPr txBox="1"/>
          <p:nvPr/>
        </p:nvSpPr>
        <p:spPr>
          <a:xfrm>
            <a:off x="5062410" y="2128034"/>
            <a:ext cx="451402"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30" name="Google Shape;230;p31"/>
          <p:cNvSpPr txBox="1"/>
          <p:nvPr/>
        </p:nvSpPr>
        <p:spPr>
          <a:xfrm>
            <a:off x="5056145" y="2659272"/>
            <a:ext cx="361633"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31" name="Google Shape;231;p31"/>
          <p:cNvSpPr txBox="1"/>
          <p:nvPr/>
        </p:nvSpPr>
        <p:spPr>
          <a:xfrm>
            <a:off x="5046789" y="2882873"/>
            <a:ext cx="271865"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32" name="Google Shape;232;p31"/>
          <p:cNvSpPr txBox="1"/>
          <p:nvPr/>
        </p:nvSpPr>
        <p:spPr>
          <a:xfrm>
            <a:off x="5057268" y="3263018"/>
            <a:ext cx="182097" cy="27699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200"/>
              <a:buFont typeface="Arial"/>
              <a:buNone/>
            </a:pPr>
            <a:r>
              <a:rPr b="0" i="0" lang="en-US" sz="1200" u="none" cap="none" strike="noStrike">
                <a:solidFill>
                  <a:srgbClr val="181818"/>
                </a:solidFill>
                <a:latin typeface="Arial"/>
                <a:ea typeface="Arial"/>
                <a:cs typeface="Arial"/>
                <a:sym typeface="Arial"/>
              </a:rPr>
              <a:t>+</a:t>
            </a:r>
            <a:endParaRPr/>
          </a:p>
        </p:txBody>
      </p:sp>
      <p:sp>
        <p:nvSpPr>
          <p:cNvPr id="233" name="Google Shape;233;p31"/>
          <p:cNvSpPr txBox="1"/>
          <p:nvPr/>
        </p:nvSpPr>
        <p:spPr>
          <a:xfrm>
            <a:off x="5884206" y="2176804"/>
            <a:ext cx="2027154" cy="1015659"/>
          </a:xfrm>
          <a:prstGeom prst="rect">
            <a:avLst/>
          </a:prstGeom>
          <a:noFill/>
          <a:ln cap="flat" cmpd="sng" w="12700">
            <a:solidFill>
              <a:schemeClr val="dk1"/>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181818"/>
              </a:buClr>
              <a:buSzPts val="1000"/>
              <a:buFont typeface="Arial"/>
              <a:buNone/>
            </a:pPr>
            <a:r>
              <a:rPr b="0" i="0" lang="en-US" sz="1000" u="sng" cap="none" strike="noStrike">
                <a:solidFill>
                  <a:srgbClr val="181818"/>
                </a:solidFill>
                <a:latin typeface="Arial"/>
                <a:ea typeface="Arial"/>
                <a:cs typeface="Arial"/>
                <a:sym typeface="Arial"/>
              </a:rPr>
              <a:t>Key</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75-100% (top quartile)</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50-75%</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25-50%</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0-25% (bottom quartile)</a:t>
            </a:r>
            <a:endParaRPr/>
          </a:p>
          <a:p>
            <a:pPr indent="0" lvl="0" marL="0" marR="0" rtl="0" algn="l">
              <a:lnSpc>
                <a:spcPct val="100000"/>
              </a:lnSpc>
              <a:spcBef>
                <a:spcPts val="0"/>
              </a:spcBef>
              <a:spcAft>
                <a:spcPts val="0"/>
              </a:spcAft>
              <a:buClr>
                <a:srgbClr val="181818"/>
              </a:buClr>
              <a:buSzPts val="1000"/>
              <a:buFont typeface="Arial"/>
              <a:buNone/>
            </a:pPr>
            <a:r>
              <a:rPr b="0" i="0" lang="en-US" sz="1000" u="none" cap="none" strike="noStrike">
                <a:solidFill>
                  <a:srgbClr val="181818"/>
                </a:solidFill>
                <a:latin typeface="Arial"/>
                <a:ea typeface="Arial"/>
                <a:cs typeface="Arial"/>
                <a:sym typeface="Arial"/>
              </a:rPr>
              <a:t>-         When mean value was zero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ph type="title"/>
          </p:nvPr>
        </p:nvSpPr>
        <p:spPr>
          <a:xfrm>
            <a:off x="0" y="-119269"/>
            <a:ext cx="8229600" cy="993776"/>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chemeClr val="accent1"/>
              </a:buClr>
              <a:buSzPts val="3600"/>
              <a:buFont typeface="Open Sans"/>
              <a:buNone/>
            </a:pPr>
            <a:r>
              <a:rPr lang="en-US"/>
              <a:t>Composition of SCWDs</a:t>
            </a:r>
            <a:endParaRPr/>
          </a:p>
        </p:txBody>
      </p:sp>
      <p:graphicFrame>
        <p:nvGraphicFramePr>
          <p:cNvPr id="239" name="Google Shape;239;p32"/>
          <p:cNvGraphicFramePr/>
          <p:nvPr/>
        </p:nvGraphicFramePr>
        <p:xfrm>
          <a:off x="1334628" y="655468"/>
          <a:ext cx="3000000" cy="3000000"/>
        </p:xfrm>
        <a:graphic>
          <a:graphicData uri="http://schemas.openxmlformats.org/drawingml/2006/table">
            <a:tbl>
              <a:tblPr>
                <a:noFill/>
                <a:tableStyleId>{598B5617-AD35-4684-A6EC-A432D51E955D}</a:tableStyleId>
              </a:tblPr>
              <a:tblGrid>
                <a:gridCol w="2492825"/>
                <a:gridCol w="3981900"/>
              </a:tblGrid>
              <a:tr h="127000">
                <a:tc>
                  <a:txBody>
                    <a:bodyPr/>
                    <a:lstStyle/>
                    <a:p>
                      <a:pPr indent="0" lvl="0" marL="0" marR="0" rtl="1" algn="l">
                        <a:lnSpc>
                          <a:spcPct val="100000"/>
                        </a:lnSpc>
                        <a:spcBef>
                          <a:spcPts val="0"/>
                        </a:spcBef>
                        <a:spcAft>
                          <a:spcPts val="0"/>
                        </a:spcAft>
                        <a:buClr>
                          <a:srgbClr val="000000"/>
                        </a:buClr>
                        <a:buSzPts val="1000"/>
                        <a:buFont typeface="Open Sans"/>
                        <a:buNone/>
                      </a:pPr>
                      <a:r>
                        <a:rPr b="1" i="0" lang="en-US" sz="1000" u="none" cap="none" strike="noStrike">
                          <a:solidFill>
                            <a:srgbClr val="000000"/>
                          </a:solidFill>
                          <a:latin typeface="Open Sans"/>
                          <a:ea typeface="Open Sans"/>
                          <a:cs typeface="Open Sans"/>
                          <a:sym typeface="Open Sans"/>
                        </a:rPr>
                        <a:t>Product </a:t>
                      </a:r>
                      <a:endParaRPr sz="1000" u="none" cap="none" strike="noStrike">
                        <a:latin typeface="Open Sans"/>
                        <a:ea typeface="Open Sans"/>
                        <a:cs typeface="Open Sans"/>
                        <a:sym typeface="Open Sans"/>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0B3B2"/>
                    </a:solidFill>
                  </a:tcPr>
                </a:tc>
                <a:tc>
                  <a:txBody>
                    <a:bodyPr/>
                    <a:lstStyle/>
                    <a:p>
                      <a:pPr indent="0" lvl="0" marL="0" marR="0" rtl="1" algn="l">
                        <a:lnSpc>
                          <a:spcPct val="100000"/>
                        </a:lnSpc>
                        <a:spcBef>
                          <a:spcPts val="0"/>
                        </a:spcBef>
                        <a:spcAft>
                          <a:spcPts val="0"/>
                        </a:spcAft>
                        <a:buClr>
                          <a:srgbClr val="000000"/>
                        </a:buClr>
                        <a:buSzPts val="1000"/>
                        <a:buFont typeface="Open Sans"/>
                        <a:buNone/>
                      </a:pPr>
                      <a:r>
                        <a:rPr b="1" i="0" lang="en-US" sz="1000" u="none" cap="none" strike="noStrike">
                          <a:solidFill>
                            <a:srgbClr val="000000"/>
                          </a:solidFill>
                          <a:latin typeface="Open Sans"/>
                          <a:ea typeface="Open Sans"/>
                          <a:cs typeface="Open Sans"/>
                          <a:sym typeface="Open Sans"/>
                        </a:rPr>
                        <a:t>Composition </a:t>
                      </a:r>
                      <a:endParaRPr sz="1000" u="none" cap="none" strike="noStrike">
                        <a:latin typeface="Open Sans"/>
                        <a:ea typeface="Open Sans"/>
                        <a:cs typeface="Open Sans"/>
                        <a:sym typeface="Open Sans"/>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0B3B2"/>
                    </a:solidFill>
                  </a:tcPr>
                </a:tc>
              </a:tr>
              <a:tr h="732650">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Acticoat Flex 3</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Silver-coated polyethylene </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Contains .69 mg/cm</a:t>
                      </a:r>
                      <a:r>
                        <a:rPr b="0" baseline="30000" i="0" lang="en-US" sz="1000" u="none" cap="none" strike="noStrike">
                          <a:solidFill>
                            <a:srgbClr val="000000"/>
                          </a:solidFill>
                          <a:latin typeface="Arial"/>
                          <a:ea typeface="Arial"/>
                          <a:cs typeface="Arial"/>
                          <a:sym typeface="Arial"/>
                        </a:rPr>
                        <a:t>2</a:t>
                      </a:r>
                      <a:r>
                        <a:rPr b="0" i="0" lang="en-US" sz="1000" u="none" cap="none" strike="noStrike">
                          <a:solidFill>
                            <a:srgbClr val="000000"/>
                          </a:solidFill>
                          <a:latin typeface="Arial"/>
                          <a:ea typeface="Arial"/>
                          <a:cs typeface="Arial"/>
                          <a:sym typeface="Arial"/>
                        </a:rPr>
                        <a:t> - 1.64 mg/cm</a:t>
                      </a:r>
                      <a:r>
                        <a:rPr b="0" baseline="30000" i="0" lang="en-US" sz="1000" u="none" cap="none" strike="noStrike">
                          <a:solidFill>
                            <a:srgbClr val="000000"/>
                          </a:solidFill>
                          <a:latin typeface="Arial"/>
                          <a:ea typeface="Arial"/>
                          <a:cs typeface="Arial"/>
                          <a:sym typeface="Arial"/>
                        </a:rPr>
                        <a:t>2 </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 nanocrystalline structure (Ag</a:t>
                      </a:r>
                      <a:r>
                        <a:rPr b="0" baseline="30000" i="0" lang="en-US" sz="1000" u="none" cap="none" strike="noStrike">
                          <a:solidFill>
                            <a:srgbClr val="000000"/>
                          </a:solidFill>
                          <a:latin typeface="Arial"/>
                          <a:ea typeface="Arial"/>
                          <a:cs typeface="Arial"/>
                          <a:sym typeface="Arial"/>
                        </a:rPr>
                        <a:t>0</a:t>
                      </a:r>
                      <a:r>
                        <a:rPr b="0" i="0" lang="en-US" sz="1000" u="none" cap="none" strike="noStrike">
                          <a:solidFill>
                            <a:srgbClr val="000000"/>
                          </a:solidFill>
                          <a:latin typeface="Arial"/>
                          <a:ea typeface="Arial"/>
                          <a:cs typeface="Arial"/>
                          <a:sym typeface="Arial"/>
                        </a:rPr>
                        <a:t>, slow release, converts to Ag</a:t>
                      </a:r>
                      <a:r>
                        <a:rPr b="0" baseline="30000"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401550">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Aquacel Ag </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Silver-coated Hydrofiber</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sodium carboxymethylcellulose and 1.2% Ag</a:t>
                      </a:r>
                      <a:r>
                        <a:rPr b="0" baseline="30000"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 </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19950">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Maxorb II Ag</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Highly Absorbent Silver-coated foam pad</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Contains a maximum of 0.306 mg of ionic silver per square cm. </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Contains silver sodium hydrogen zirconium phosphate  (Ag</a:t>
                      </a:r>
                      <a:r>
                        <a:rPr b="0" baseline="30000"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183175">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Mepilex Ag </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Silver-coated foam with silicone interface </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01550">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Mepitel Ag </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Silver-coated silicone</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Contains 0.13 % by weight of Silver Chloride (Ag</a:t>
                      </a:r>
                      <a:r>
                        <a:rPr b="0" baseline="30000"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r h="183175">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Optifoam Ag</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Non-staining Antimicrobial Silver-coated pad</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01550">
                <a:tc>
                  <a:txBody>
                    <a:bodyPr/>
                    <a:lstStyle/>
                    <a:p>
                      <a:pPr indent="0" lvl="0" marL="0" marR="0" rtl="1"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Tegaderm Alginate Ag</a:t>
                      </a:r>
                      <a:endParaRPr sz="16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c>
                  <a:txBody>
                    <a:bodyPr/>
                    <a:lstStyle/>
                    <a:p>
                      <a:pPr indent="0" lvl="0" marL="0" marR="0" rtl="1"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Silver-coated fiber</a:t>
                      </a:r>
                      <a:endParaRPr sz="1000" u="none" cap="none" strike="noStrike">
                        <a:latin typeface="Arial"/>
                        <a:ea typeface="Arial"/>
                        <a:cs typeface="Arial"/>
                        <a:sym typeface="Arial"/>
                      </a:endParaRPr>
                    </a:p>
                    <a:p>
                      <a:pPr indent="0" lvl="0" marL="0" marR="0" rtl="1" algn="l">
                        <a:lnSpc>
                          <a:spcPct val="100000"/>
                        </a:lnSpc>
                        <a:spcBef>
                          <a:spcPts val="9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Contains silver sodium hydrogen zirconium phosphate (Ag</a:t>
                      </a:r>
                      <a:r>
                        <a:rPr b="0" baseline="30000"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sz="1000" u="none" cap="none" strike="noStrike">
                        <a:latin typeface="Arial"/>
                        <a:ea typeface="Arial"/>
                        <a:cs typeface="Arial"/>
                        <a:sym typeface="Arial"/>
                      </a:endParaRPr>
                    </a:p>
                  </a:txBody>
                  <a:tcPr marT="35225" marB="35225" marR="35225" marL="35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ADADA"/>
                    </a:solidFill>
                  </a:tcPr>
                </a:tc>
              </a:tr>
            </a:tbl>
          </a:graphicData>
        </a:graphic>
      </p:graphicFrame>
      <p:sp>
        <p:nvSpPr>
          <p:cNvPr id="240" name="Google Shape;240;p32"/>
          <p:cNvSpPr/>
          <p:nvPr/>
        </p:nvSpPr>
        <p:spPr>
          <a:xfrm>
            <a:off x="1824038" y="1370013"/>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05050"/>
              </a:buClr>
              <a:buSzPts val="1800"/>
              <a:buFont typeface="Helvetica Neue"/>
              <a:buNone/>
            </a:pPr>
            <a:r>
              <a:t/>
            </a:r>
            <a:endParaRPr b="0" i="0" sz="1800" u="none" cap="none" strike="noStrike">
              <a:solidFill>
                <a:srgbClr val="505050"/>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3"/>
          <p:cNvSpPr txBox="1"/>
          <p:nvPr>
            <p:ph type="title"/>
          </p:nvPr>
        </p:nvSpPr>
        <p:spPr>
          <a:xfrm>
            <a:off x="457200" y="274638"/>
            <a:ext cx="8229600" cy="993777"/>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chemeClr val="accent1"/>
              </a:buClr>
              <a:buSzPts val="3100"/>
              <a:buFont typeface="Open Sans"/>
              <a:buNone/>
            </a:pPr>
            <a:r>
              <a:rPr lang="en-US" sz="3100"/>
              <a:t>Silver-Containing Wound Dressing(SCWD)</a:t>
            </a:r>
            <a:endParaRPr/>
          </a:p>
        </p:txBody>
      </p:sp>
      <p:sp>
        <p:nvSpPr>
          <p:cNvPr id="246" name="Google Shape;246;p33"/>
          <p:cNvSpPr txBox="1"/>
          <p:nvPr>
            <p:ph idx="1" type="body"/>
          </p:nvPr>
        </p:nvSpPr>
        <p:spPr>
          <a:xfrm>
            <a:off x="457200" y="1370012"/>
            <a:ext cx="8229600" cy="3106739"/>
          </a:xfrm>
          <a:prstGeom prst="rect">
            <a:avLst/>
          </a:prstGeom>
          <a:noFill/>
          <a:ln>
            <a:noFill/>
          </a:ln>
        </p:spPr>
        <p:txBody>
          <a:bodyPr anchorCtr="0" anchor="t" bIns="45700" lIns="45700" spcFirstLastPara="1" rIns="45700" wrap="square" tIns="45700">
            <a:normAutofit/>
          </a:bodyPr>
          <a:lstStyle/>
          <a:p>
            <a:pPr indent="0" lvl="0" marL="0" rtl="0" algn="l">
              <a:lnSpc>
                <a:spcPct val="108000"/>
              </a:lnSpc>
              <a:spcBef>
                <a:spcPts val="0"/>
              </a:spcBef>
              <a:spcAft>
                <a:spcPts val="0"/>
              </a:spcAft>
              <a:buClr>
                <a:srgbClr val="000000"/>
              </a:buClr>
              <a:buSzPts val="1400"/>
              <a:buNone/>
            </a:pPr>
            <a:r>
              <a:rPr lang="en-US"/>
              <a:t>Discussion:</a:t>
            </a:r>
            <a:endParaRPr/>
          </a:p>
          <a:p>
            <a:pPr indent="0" lvl="0" marL="0" rtl="0" algn="l">
              <a:lnSpc>
                <a:spcPct val="108000"/>
              </a:lnSpc>
              <a:spcBef>
                <a:spcPts val="900"/>
              </a:spcBef>
              <a:spcAft>
                <a:spcPts val="0"/>
              </a:spcAft>
              <a:buClr>
                <a:srgbClr val="000000"/>
              </a:buClr>
              <a:buSzPts val="2800"/>
              <a:buNone/>
            </a:pPr>
            <a:r>
              <a:t/>
            </a:r>
            <a:endParaRPr/>
          </a:p>
          <a:p>
            <a:pPr indent="-139700" lvl="0" marL="139700" rtl="0" algn="l">
              <a:lnSpc>
                <a:spcPct val="108000"/>
              </a:lnSpc>
              <a:spcBef>
                <a:spcPts val="0"/>
              </a:spcBef>
              <a:spcAft>
                <a:spcPts val="0"/>
              </a:spcAft>
              <a:buClr>
                <a:srgbClr val="000000"/>
              </a:buClr>
              <a:buSzPts val="1300"/>
              <a:buFont typeface="Times New Roman"/>
              <a:buChar char="•"/>
            </a:pPr>
            <a:r>
              <a:rPr lang="en-US"/>
              <a:t>Silver is detrimental to bacteria in part through its ability to damage the bacterial cell wall (resulting in increased membrane permeability), block enzyme and transport systems, prevent DNA and RNA replication, and block cellular respiration.</a:t>
            </a:r>
            <a:r>
              <a:rPr baseline="30000" lang="en-US" sz="800"/>
              <a:t>30,34</a:t>
            </a:r>
            <a:endParaRPr/>
          </a:p>
          <a:p>
            <a:pPr indent="-139700" lvl="0" marL="139700" rtl="0" algn="l">
              <a:lnSpc>
                <a:spcPct val="108000"/>
              </a:lnSpc>
              <a:spcBef>
                <a:spcPts val="0"/>
              </a:spcBef>
              <a:spcAft>
                <a:spcPts val="0"/>
              </a:spcAft>
              <a:buClr>
                <a:srgbClr val="000000"/>
              </a:buClr>
              <a:buSzPts val="1300"/>
              <a:buFont typeface="Times New Roman"/>
              <a:buChar char="•"/>
            </a:pPr>
            <a:r>
              <a:rPr lang="en-US"/>
              <a:t>Acticoat Flex-3 and Maxorb II Ag were the most effective bactericidal SCWD against </a:t>
            </a:r>
            <a:r>
              <a:rPr i="1" lang="en-US"/>
              <a:t>E. coli</a:t>
            </a:r>
            <a:r>
              <a:rPr lang="en-US"/>
              <a:t>. In addition, Aquacel Ag, Mepitel Ag, and Tegaderm Alginate Ag were moderately effective, compared with Acticoat Flex-3 and Maxorb II Ag, while Mepilex Ag and Optifoam Ag were the least effective, with the former having virtually no effect.</a:t>
            </a:r>
            <a:endParaRPr/>
          </a:p>
          <a:p>
            <a:pPr indent="-139700" lvl="0" marL="139700" rtl="0" algn="l">
              <a:lnSpc>
                <a:spcPct val="108000"/>
              </a:lnSpc>
              <a:spcBef>
                <a:spcPts val="0"/>
              </a:spcBef>
              <a:spcAft>
                <a:spcPts val="0"/>
              </a:spcAft>
              <a:buClr>
                <a:srgbClr val="000000"/>
              </a:buClr>
              <a:buSzPts val="1300"/>
              <a:buFont typeface="Times New Roman"/>
              <a:buChar char="•"/>
            </a:pPr>
            <a:r>
              <a:rPr lang="en-US"/>
              <a:t>While there were differences between SCWDs on their effectiveness against </a:t>
            </a:r>
            <a:r>
              <a:rPr i="1" lang="en-US"/>
              <a:t>E. coli</a:t>
            </a:r>
            <a:r>
              <a:rPr lang="en-US"/>
              <a:t> or </a:t>
            </a:r>
            <a:r>
              <a:rPr i="1" lang="en-US"/>
              <a:t>S. aureus</a:t>
            </a:r>
            <a:r>
              <a:rPr lang="en-US"/>
              <a:t>, their relative effect between the two bacterial strains were highly consistent. For example, Acticoat Flex 3 and Maxorb II Ag were highly effective and Mepilex Ag and Optifoam were the least effective against both bacterial strains.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ver">
  <a:themeElements>
    <a:clrScheme name="Cover">
      <a:dk1>
        <a:srgbClr val="505050"/>
      </a:dk1>
      <a:lt1>
        <a:srgbClr val="FFFFFF"/>
      </a:lt1>
      <a:dk2>
        <a:srgbClr val="A7A7A7"/>
      </a:dk2>
      <a:lt2>
        <a:srgbClr val="535353"/>
      </a:lt2>
      <a:accent1>
        <a:srgbClr val="4745A1"/>
      </a:accent1>
      <a:accent2>
        <a:srgbClr val="2EBFBF"/>
      </a:accent2>
      <a:accent3>
        <a:srgbClr val="ECB961"/>
      </a:accent3>
      <a:accent4>
        <a:srgbClr val="96A3BC"/>
      </a:accent4>
      <a:accent5>
        <a:srgbClr val="E1656A"/>
      </a:accent5>
      <a:accent6>
        <a:srgbClr val="F3F3F3"/>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ver">
  <a:themeElements>
    <a:clrScheme name="Cover">
      <a:dk1>
        <a:srgbClr val="000000"/>
      </a:dk1>
      <a:lt1>
        <a:srgbClr val="FFFFFF"/>
      </a:lt1>
      <a:dk2>
        <a:srgbClr val="A7A7A7"/>
      </a:dk2>
      <a:lt2>
        <a:srgbClr val="535353"/>
      </a:lt2>
      <a:accent1>
        <a:srgbClr val="4745A1"/>
      </a:accent1>
      <a:accent2>
        <a:srgbClr val="2EBFBF"/>
      </a:accent2>
      <a:accent3>
        <a:srgbClr val="ECB961"/>
      </a:accent3>
      <a:accent4>
        <a:srgbClr val="96A3BC"/>
      </a:accent4>
      <a:accent5>
        <a:srgbClr val="E1656A"/>
      </a:accent5>
      <a:accent6>
        <a:srgbClr val="F3F3F3"/>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